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5143500" cx="9144000"/>
  <p:notesSz cx="5143500" cy="9144000"/>
  <p:embeddedFontLst>
    <p:embeddedFont>
      <p:font typeface="Poppins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2" roundtripDataSignature="AMtx7mjJQhH6yoIAclu5mjpLc+jl+AYr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oppins-italic.fntdata"/><Relationship Id="rId11" Type="http://schemas.openxmlformats.org/officeDocument/2006/relationships/slide" Target="slides/slide7.xml"/><Relationship Id="rId22" Type="http://customschemas.google.com/relationships/presentationmetadata" Target="metadata"/><Relationship Id="rId10" Type="http://schemas.openxmlformats.org/officeDocument/2006/relationships/slide" Target="slides/slide6.xml"/><Relationship Id="rId21" Type="http://schemas.openxmlformats.org/officeDocument/2006/relationships/font" Target="fonts/Poppins-boldItalic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Poppins-bold.fntdata"/><Relationship Id="rId6" Type="http://schemas.openxmlformats.org/officeDocument/2006/relationships/slide" Target="slides/slide2.xml"/><Relationship Id="rId18" Type="http://schemas.openxmlformats.org/officeDocument/2006/relationships/font" Target="fonts/Poppins-regular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2" name="Google Shape;232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9" name="Google Shape;259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3" name="Google Shape;293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5" name="Google Shape;305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" name="Google Shape;27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" name="Google Shape;4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2" name="Google Shape;172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7" name="Google Shape;207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A0A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1"/>
          <p:cNvSpPr/>
          <p:nvPr/>
        </p:nvSpPr>
        <p:spPr>
          <a:xfrm>
            <a:off x="365760" y="1572768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Georgia"/>
              <a:buNone/>
            </a:pPr>
            <a:r>
              <a:rPr i="0" lang="en-US" sz="52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MUSEUM</a:t>
            </a:r>
            <a:endParaRPr i="0" sz="5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365760" y="2423160"/>
            <a:ext cx="3200400" cy="13716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1"/>
          <p:cNvSpPr/>
          <p:nvPr/>
        </p:nvSpPr>
        <p:spPr>
          <a:xfrm>
            <a:off x="365760" y="2560320"/>
            <a:ext cx="82296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800"/>
              <a:buFont typeface="Georgia"/>
              <a:buNone/>
            </a:pPr>
            <a:r>
              <a:rPr i="1" lang="en-US" sz="1800" u="none" cap="none" strike="noStrike">
                <a:solidFill>
                  <a:srgbClr val="CCCCCC"/>
                </a:solidFill>
                <a:latin typeface="Poppins"/>
                <a:ea typeface="Poppins"/>
                <a:cs typeface="Poppins"/>
                <a:sym typeface="Poppins"/>
              </a:rPr>
              <a:t>Il museo diffuso</a:t>
            </a:r>
            <a:endParaRPr i="0" sz="18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365760" y="3063240"/>
            <a:ext cx="68580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888888"/>
                </a:solidFill>
                <a:latin typeface="Poppins"/>
                <a:ea typeface="Poppins"/>
                <a:cs typeface="Poppins"/>
                <a:sym typeface="Poppins"/>
              </a:rPr>
              <a:t>Un progetto che trasforma gli spazi pubblicitari urbani in un museo diffuso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888888"/>
                </a:solidFill>
                <a:latin typeface="Poppins"/>
                <a:ea typeface="Poppins"/>
                <a:cs typeface="Poppins"/>
                <a:sym typeface="Poppins"/>
              </a:rPr>
              <a:t>dedicato ai giovani talenti dell'arte contemporanea.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1"/>
          <p:cNvSpPr/>
          <p:nvPr/>
        </p:nvSpPr>
        <p:spPr>
          <a:xfrm>
            <a:off x="365760" y="4663440"/>
            <a:ext cx="457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rPr>
              <a:t>insideart.eu  ·  Talent Prize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"/>
          <p:cNvSpPr/>
          <p:nvPr/>
        </p:nvSpPr>
        <p:spPr>
          <a:xfrm>
            <a:off x="0" y="4663440"/>
            <a:ext cx="8778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rPr>
              <a:t>guido@insideart.eu  ·  f.carabelli@insideart.eu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" name="Google Shape;24;p1" title="insideart_logotipo_cmyk_k100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642399" y="-758300"/>
            <a:ext cx="5850024" cy="4140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0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</a:pPr>
            <a:r>
              <a:rPr i="0" lang="en-US" sz="22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IL MODELLO OPERATIVO</a:t>
            </a:r>
            <a:endParaRPr i="0" sz="2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37" name="Google Shape;237;p10"/>
          <p:cNvSpPr/>
          <p:nvPr/>
        </p:nvSpPr>
        <p:spPr>
          <a:xfrm>
            <a:off x="365760" y="1143000"/>
            <a:ext cx="2011680" cy="777240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0"/>
          <p:cNvSpPr/>
          <p:nvPr/>
        </p:nvSpPr>
        <p:spPr>
          <a:xfrm>
            <a:off x="457200" y="1170432"/>
            <a:ext cx="502920" cy="713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Georgia"/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1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0"/>
          <p:cNvSpPr/>
          <p:nvPr/>
        </p:nvSpPr>
        <p:spPr>
          <a:xfrm>
            <a:off x="960120" y="1170432"/>
            <a:ext cx="1280160" cy="713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Selezione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40" name="Google Shape;240;p10"/>
          <p:cNvSpPr/>
          <p:nvPr/>
        </p:nvSpPr>
        <p:spPr>
          <a:xfrm>
            <a:off x="365760" y="2029968"/>
            <a:ext cx="201168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1A1A1A"/>
                </a:solidFill>
                <a:latin typeface="Poppins"/>
                <a:ea typeface="Poppins"/>
                <a:cs typeface="Poppins"/>
                <a:sym typeface="Poppins"/>
              </a:rPr>
              <a:t>Individuazione delle opere e degli artisti attraverso il perimetro curatoriale del Talent Prize.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41" name="Google Shape;241;p10"/>
          <p:cNvSpPr/>
          <p:nvPr/>
        </p:nvSpPr>
        <p:spPr>
          <a:xfrm>
            <a:off x="2542032" y="1143000"/>
            <a:ext cx="2011680" cy="777240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0"/>
          <p:cNvSpPr/>
          <p:nvPr/>
        </p:nvSpPr>
        <p:spPr>
          <a:xfrm>
            <a:off x="2633472" y="1170432"/>
            <a:ext cx="502920" cy="713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Georgia"/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2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10"/>
          <p:cNvSpPr/>
          <p:nvPr/>
        </p:nvSpPr>
        <p:spPr>
          <a:xfrm>
            <a:off x="3136392" y="1170432"/>
            <a:ext cx="1280160" cy="713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Attivazione partner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44" name="Google Shape;244;p10"/>
          <p:cNvSpPr/>
          <p:nvPr/>
        </p:nvSpPr>
        <p:spPr>
          <a:xfrm>
            <a:off x="2542032" y="2029968"/>
            <a:ext cx="201168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1A1A1A"/>
                </a:solidFill>
                <a:latin typeface="Poppins"/>
                <a:ea typeface="Poppins"/>
                <a:cs typeface="Poppins"/>
                <a:sym typeface="Poppins"/>
              </a:rPr>
              <a:t>Coinvolgimento di istituzioni, aziende e reti territoriali per la messa a disposizione degli spazi.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45" name="Google Shape;245;p10"/>
          <p:cNvSpPr/>
          <p:nvPr/>
        </p:nvSpPr>
        <p:spPr>
          <a:xfrm>
            <a:off x="4718304" y="1143000"/>
            <a:ext cx="2011680" cy="777240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0"/>
          <p:cNvSpPr/>
          <p:nvPr/>
        </p:nvSpPr>
        <p:spPr>
          <a:xfrm>
            <a:off x="4809744" y="1170432"/>
            <a:ext cx="502920" cy="713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Georgia"/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3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0"/>
          <p:cNvSpPr/>
          <p:nvPr/>
        </p:nvSpPr>
        <p:spPr>
          <a:xfrm>
            <a:off x="5312664" y="1170432"/>
            <a:ext cx="1280160" cy="713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Diffusione urbana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48" name="Google Shape;248;p10"/>
          <p:cNvSpPr/>
          <p:nvPr/>
        </p:nvSpPr>
        <p:spPr>
          <a:xfrm>
            <a:off x="4718304" y="2029968"/>
            <a:ext cx="201168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1A1A1A"/>
                </a:solidFill>
                <a:latin typeface="Poppins"/>
                <a:ea typeface="Poppins"/>
                <a:cs typeface="Poppins"/>
                <a:sym typeface="Poppins"/>
              </a:rPr>
              <a:t>Installazione delle opere all’interno dei circuiti pubblicitari pubblici e privati.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49" name="Google Shape;249;p10"/>
          <p:cNvSpPr/>
          <p:nvPr/>
        </p:nvSpPr>
        <p:spPr>
          <a:xfrm>
            <a:off x="6894576" y="1143000"/>
            <a:ext cx="2011680" cy="777240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10"/>
          <p:cNvSpPr/>
          <p:nvPr/>
        </p:nvSpPr>
        <p:spPr>
          <a:xfrm>
            <a:off x="6986016" y="1170432"/>
            <a:ext cx="502920" cy="713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Georgia"/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4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0"/>
          <p:cNvSpPr/>
          <p:nvPr/>
        </p:nvSpPr>
        <p:spPr>
          <a:xfrm>
            <a:off x="7488936" y="1170432"/>
            <a:ext cx="1280160" cy="713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Amplificazione mediatica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52" name="Google Shape;252;p10"/>
          <p:cNvSpPr/>
          <p:nvPr/>
        </p:nvSpPr>
        <p:spPr>
          <a:xfrm>
            <a:off x="6894576" y="2029968"/>
            <a:ext cx="201168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1A1A1A"/>
                </a:solidFill>
                <a:latin typeface="Poppins"/>
                <a:ea typeface="Poppins"/>
                <a:cs typeface="Poppins"/>
                <a:sym typeface="Poppins"/>
              </a:rPr>
              <a:t>Racconto editoriale, documentazione audiovisiva e diffusione sui media e sulle piattaforme digitali.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53" name="Google Shape;253;p10"/>
          <p:cNvSpPr/>
          <p:nvPr/>
        </p:nvSpPr>
        <p:spPr>
          <a:xfrm>
            <a:off x="365760" y="4069080"/>
            <a:ext cx="8412480" cy="640080"/>
          </a:xfrm>
          <a:prstGeom prst="rect">
            <a:avLst/>
          </a:prstGeom>
          <a:solidFill>
            <a:srgbClr val="EEEEEE"/>
          </a:solidFill>
          <a:ln cap="flat" cmpd="sng" w="12700">
            <a:solidFill>
              <a:srgbClr val="EEEEE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10"/>
          <p:cNvSpPr/>
          <p:nvPr/>
        </p:nvSpPr>
        <p:spPr>
          <a:xfrm>
            <a:off x="548640" y="4114800"/>
            <a:ext cx="804672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300"/>
              <a:buFont typeface="Georgia"/>
              <a:buNone/>
            </a:pPr>
            <a:r>
              <a:rPr i="1" lang="en-US" sz="13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Un museo che non aspetta il visitatore. Un museo che incontra il visitatore.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55" name="Google Shape;255;p10"/>
          <p:cNvSpPr/>
          <p:nvPr/>
        </p:nvSpPr>
        <p:spPr>
          <a:xfrm>
            <a:off x="8412480" y="4846320"/>
            <a:ext cx="5486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BBBBBB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BBBBBB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6" name="Google Shape;256;p10" title="insideart_logotipo_cmyk_k100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82600" y="-320290"/>
            <a:ext cx="2261399" cy="160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A0A"/>
        </a:solidFill>
      </p:bgPr>
    </p:bg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1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1A1A"/>
          </a:solidFill>
          <a:ln cap="flat" cmpd="sng" w="1270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1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</a:pPr>
            <a:r>
              <a:rPr i="0" lang="en-US" sz="22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COSA CHIEDIAMO</a:t>
            </a:r>
            <a:endParaRPr i="0" sz="2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64" name="Google Shape;264;p11"/>
          <p:cNvSpPr/>
          <p:nvPr/>
        </p:nvSpPr>
        <p:spPr>
          <a:xfrm>
            <a:off x="457200" y="114300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Georgia"/>
              <a:buNone/>
            </a:pPr>
            <a:r>
              <a:rPr i="1" lang="en-US" sz="14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Per rendere Inside Art Museum il museo più grande del mondo:</a:t>
            </a:r>
            <a:endParaRPr i="0" sz="14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65" name="Google Shape;265;p11"/>
          <p:cNvSpPr/>
          <p:nvPr/>
        </p:nvSpPr>
        <p:spPr>
          <a:xfrm>
            <a:off x="365760" y="1783080"/>
            <a:ext cx="2743200" cy="1234440"/>
          </a:xfrm>
          <a:prstGeom prst="rect">
            <a:avLst/>
          </a:prstGeom>
          <a:solidFill>
            <a:srgbClr val="161616"/>
          </a:solidFill>
          <a:ln cap="flat" cmpd="sng" w="12700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1"/>
          <p:cNvSpPr/>
          <p:nvPr/>
        </p:nvSpPr>
        <p:spPr>
          <a:xfrm>
            <a:off x="365760" y="1783080"/>
            <a:ext cx="45720" cy="12344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1"/>
          <p:cNvSpPr/>
          <p:nvPr/>
        </p:nvSpPr>
        <p:spPr>
          <a:xfrm>
            <a:off x="530352" y="1856232"/>
            <a:ext cx="24688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Spazi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68" name="Google Shape;268;p11"/>
          <p:cNvSpPr/>
          <p:nvPr/>
        </p:nvSpPr>
        <p:spPr>
          <a:xfrm>
            <a:off x="530352" y="2240280"/>
            <a:ext cx="2468880" cy="713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1100"/>
              <a:buFont typeface="Calibri"/>
              <a:buNone/>
            </a:pPr>
            <a:r>
              <a:rPr i="0" lang="en-US" sz="1100" u="none" cap="none" strike="noStrike">
                <a:solidFill>
                  <a:srgbClr val="AAAAAA"/>
                </a:solidFill>
                <a:latin typeface="Poppins"/>
                <a:ea typeface="Poppins"/>
                <a:cs typeface="Poppins"/>
                <a:sym typeface="Poppins"/>
              </a:rPr>
              <a:t>Superfici pubblicitarie urbane disponibili per ospitare le opere.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69" name="Google Shape;269;p11"/>
          <p:cNvSpPr/>
          <p:nvPr/>
        </p:nvSpPr>
        <p:spPr>
          <a:xfrm>
            <a:off x="3291840" y="1783080"/>
            <a:ext cx="2743200" cy="1234440"/>
          </a:xfrm>
          <a:prstGeom prst="rect">
            <a:avLst/>
          </a:prstGeom>
          <a:solidFill>
            <a:srgbClr val="161616"/>
          </a:solidFill>
          <a:ln cap="flat" cmpd="sng" w="12700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1"/>
          <p:cNvSpPr/>
          <p:nvPr/>
        </p:nvSpPr>
        <p:spPr>
          <a:xfrm>
            <a:off x="3291840" y="1783080"/>
            <a:ext cx="45720" cy="12344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1"/>
          <p:cNvSpPr/>
          <p:nvPr/>
        </p:nvSpPr>
        <p:spPr>
          <a:xfrm>
            <a:off x="3456432" y="1856232"/>
            <a:ext cx="24688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lang="en-US" sz="12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Sostenibilità economica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72" name="Google Shape;272;p11"/>
          <p:cNvSpPr/>
          <p:nvPr/>
        </p:nvSpPr>
        <p:spPr>
          <a:xfrm>
            <a:off x="3456432" y="2240280"/>
            <a:ext cx="2468880" cy="713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1100"/>
              <a:buFont typeface="Calibri"/>
              <a:buNone/>
            </a:pPr>
            <a:r>
              <a:rPr lang="en-US" sz="1100">
                <a:solidFill>
                  <a:srgbClr val="AAAAAA"/>
                </a:solidFill>
                <a:latin typeface="Poppins"/>
                <a:ea typeface="Poppins"/>
                <a:cs typeface="Poppins"/>
                <a:sym typeface="Poppins"/>
              </a:rPr>
              <a:t>Gratuito per tutti i partner: ogni soggetto pubblico riceve uno spazio pubblicitario da gestire in autonomia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73" name="Google Shape;273;p11"/>
          <p:cNvSpPr/>
          <p:nvPr/>
        </p:nvSpPr>
        <p:spPr>
          <a:xfrm>
            <a:off x="6217920" y="1783080"/>
            <a:ext cx="2743200" cy="1234440"/>
          </a:xfrm>
          <a:prstGeom prst="rect">
            <a:avLst/>
          </a:prstGeom>
          <a:solidFill>
            <a:srgbClr val="161616"/>
          </a:solidFill>
          <a:ln cap="flat" cmpd="sng" w="12700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1"/>
          <p:cNvSpPr/>
          <p:nvPr/>
        </p:nvSpPr>
        <p:spPr>
          <a:xfrm>
            <a:off x="6217920" y="1783080"/>
            <a:ext cx="45720" cy="12344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1"/>
          <p:cNvSpPr/>
          <p:nvPr/>
        </p:nvSpPr>
        <p:spPr>
          <a:xfrm>
            <a:off x="6382512" y="1856232"/>
            <a:ext cx="24688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Patrocinio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76" name="Google Shape;276;p11"/>
          <p:cNvSpPr/>
          <p:nvPr/>
        </p:nvSpPr>
        <p:spPr>
          <a:xfrm>
            <a:off x="6382512" y="2240280"/>
            <a:ext cx="2468880" cy="713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1100"/>
              <a:buFont typeface="Calibri"/>
              <a:buNone/>
            </a:pPr>
            <a:r>
              <a:rPr i="0" lang="en-US" sz="1100" u="none" cap="none" strike="noStrike">
                <a:solidFill>
                  <a:srgbClr val="AAAAAA"/>
                </a:solidFill>
                <a:latin typeface="Poppins"/>
                <a:ea typeface="Poppins"/>
                <a:cs typeface="Poppins"/>
                <a:sym typeface="Poppins"/>
              </a:rPr>
              <a:t>Istituzionale e simbolico, per accrescere l’autorevolezza dell’iniziativa.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77" name="Google Shape;277;p11"/>
          <p:cNvSpPr/>
          <p:nvPr/>
        </p:nvSpPr>
        <p:spPr>
          <a:xfrm>
            <a:off x="365760" y="3200400"/>
            <a:ext cx="2743200" cy="1234440"/>
          </a:xfrm>
          <a:prstGeom prst="rect">
            <a:avLst/>
          </a:prstGeom>
          <a:solidFill>
            <a:srgbClr val="161616"/>
          </a:solidFill>
          <a:ln cap="flat" cmpd="sng" w="12700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1"/>
          <p:cNvSpPr/>
          <p:nvPr/>
        </p:nvSpPr>
        <p:spPr>
          <a:xfrm>
            <a:off x="365760" y="3200400"/>
            <a:ext cx="45720" cy="12344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1"/>
          <p:cNvSpPr/>
          <p:nvPr/>
        </p:nvSpPr>
        <p:spPr>
          <a:xfrm>
            <a:off x="530352" y="3273552"/>
            <a:ext cx="24688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Rete territoriale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80" name="Google Shape;280;p11"/>
          <p:cNvSpPr/>
          <p:nvPr/>
        </p:nvSpPr>
        <p:spPr>
          <a:xfrm>
            <a:off x="530352" y="3657600"/>
            <a:ext cx="2468880" cy="713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1100"/>
              <a:buFont typeface="Calibri"/>
              <a:buNone/>
            </a:pPr>
            <a:r>
              <a:rPr i="0" lang="en-US" sz="1100" u="none" cap="none" strike="noStrike">
                <a:solidFill>
                  <a:srgbClr val="AAAAAA"/>
                </a:solidFill>
                <a:latin typeface="Poppins"/>
                <a:ea typeface="Poppins"/>
                <a:cs typeface="Poppins"/>
                <a:sym typeface="Poppins"/>
              </a:rPr>
              <a:t>Connessioni locali per attivare città, comuni e operatori.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81" name="Google Shape;281;p11"/>
          <p:cNvSpPr/>
          <p:nvPr/>
        </p:nvSpPr>
        <p:spPr>
          <a:xfrm>
            <a:off x="3291840" y="3200400"/>
            <a:ext cx="2743200" cy="1234440"/>
          </a:xfrm>
          <a:prstGeom prst="rect">
            <a:avLst/>
          </a:prstGeom>
          <a:solidFill>
            <a:srgbClr val="161616"/>
          </a:solidFill>
          <a:ln cap="flat" cmpd="sng" w="12700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11"/>
          <p:cNvSpPr/>
          <p:nvPr/>
        </p:nvSpPr>
        <p:spPr>
          <a:xfrm>
            <a:off x="3291840" y="3200400"/>
            <a:ext cx="45720" cy="12344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11"/>
          <p:cNvSpPr/>
          <p:nvPr/>
        </p:nvSpPr>
        <p:spPr>
          <a:xfrm>
            <a:off x="3456432" y="3273552"/>
            <a:ext cx="24688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Visibilità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84" name="Google Shape;284;p11"/>
          <p:cNvSpPr/>
          <p:nvPr/>
        </p:nvSpPr>
        <p:spPr>
          <a:xfrm>
            <a:off x="3456432" y="3657600"/>
            <a:ext cx="2468880" cy="713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1100"/>
              <a:buFont typeface="Calibri"/>
              <a:buNone/>
            </a:pPr>
            <a:r>
              <a:rPr i="0" lang="en-US" sz="1100" u="none" cap="none" strike="noStrike">
                <a:solidFill>
                  <a:srgbClr val="AAAAAA"/>
                </a:solidFill>
                <a:latin typeface="Poppins"/>
                <a:ea typeface="Poppins"/>
                <a:cs typeface="Poppins"/>
                <a:sym typeface="Poppins"/>
              </a:rPr>
              <a:t>Diffusione sui canali istituzionali e mediatici dei partner.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85" name="Google Shape;285;p11"/>
          <p:cNvSpPr/>
          <p:nvPr/>
        </p:nvSpPr>
        <p:spPr>
          <a:xfrm>
            <a:off x="6217920" y="3200400"/>
            <a:ext cx="2743200" cy="1234440"/>
          </a:xfrm>
          <a:prstGeom prst="rect">
            <a:avLst/>
          </a:prstGeom>
          <a:solidFill>
            <a:srgbClr val="161616"/>
          </a:solidFill>
          <a:ln cap="flat" cmpd="sng" w="12700">
            <a:solidFill>
              <a:srgbClr val="2A2A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11"/>
          <p:cNvSpPr/>
          <p:nvPr/>
        </p:nvSpPr>
        <p:spPr>
          <a:xfrm>
            <a:off x="6217920" y="3200400"/>
            <a:ext cx="45720" cy="123444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11"/>
          <p:cNvSpPr/>
          <p:nvPr/>
        </p:nvSpPr>
        <p:spPr>
          <a:xfrm>
            <a:off x="6382512" y="3273552"/>
            <a:ext cx="24688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Alleanze operative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88" name="Google Shape;288;p11"/>
          <p:cNvSpPr/>
          <p:nvPr/>
        </p:nvSpPr>
        <p:spPr>
          <a:xfrm>
            <a:off x="6382512" y="3657600"/>
            <a:ext cx="2468880" cy="713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1100"/>
              <a:buFont typeface="Calibri"/>
              <a:buNone/>
            </a:pPr>
            <a:r>
              <a:rPr i="0" lang="en-US" sz="1100" u="none" cap="none" strike="noStrike">
                <a:solidFill>
                  <a:srgbClr val="AAAAAA"/>
                </a:solidFill>
                <a:latin typeface="Poppins"/>
                <a:ea typeface="Poppins"/>
                <a:cs typeface="Poppins"/>
                <a:sym typeface="Poppins"/>
              </a:rPr>
              <a:t>Collaborazioni strategiche per espandere il museo città dopo città.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89" name="Google Shape;289;p11"/>
          <p:cNvSpPr/>
          <p:nvPr/>
        </p:nvSpPr>
        <p:spPr>
          <a:xfrm>
            <a:off x="8412480" y="4892040"/>
            <a:ext cx="5486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55555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0" name="Google Shape;290;p11" title="insideart_logotipo_cmyk_k100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82600" y="-320290"/>
            <a:ext cx="2261399" cy="160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A0A"/>
        </a:solidFill>
      </p:bgPr>
    </p:bg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12"/>
          <p:cNvSpPr/>
          <p:nvPr/>
        </p:nvSpPr>
        <p:spPr>
          <a:xfrm>
            <a:off x="9089136" y="0"/>
            <a:ext cx="54864" cy="51435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12"/>
          <p:cNvSpPr/>
          <p:nvPr/>
        </p:nvSpPr>
        <p:spPr>
          <a:xfrm>
            <a:off x="457200" y="457200"/>
            <a:ext cx="8229600" cy="2560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Georgia"/>
              <a:buNone/>
            </a:pPr>
            <a:r>
              <a:rPr i="0" lang="en-US" sz="40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Costruiamo insieme</a:t>
            </a:r>
            <a:endParaRPr i="0" sz="40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Georgia"/>
              <a:buNone/>
            </a:pPr>
            <a:r>
              <a:rPr i="0" lang="en-US" sz="40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il museo più grande</a:t>
            </a:r>
            <a:endParaRPr i="0" sz="40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Georgia"/>
              <a:buNone/>
            </a:pPr>
            <a:r>
              <a:rPr i="0" lang="en-US" sz="40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del mondo.</a:t>
            </a:r>
            <a:endParaRPr i="0" sz="40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98" name="Google Shape;298;p12"/>
          <p:cNvSpPr/>
          <p:nvPr/>
        </p:nvSpPr>
        <p:spPr>
          <a:xfrm>
            <a:off x="457200" y="3154680"/>
            <a:ext cx="3657600" cy="13716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12"/>
          <p:cNvSpPr/>
          <p:nvPr/>
        </p:nvSpPr>
        <p:spPr>
          <a:xfrm>
            <a:off x="457200" y="3291840"/>
            <a:ext cx="804672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AAAAAA"/>
                </a:solidFill>
                <a:latin typeface="Poppins"/>
                <a:ea typeface="Poppins"/>
                <a:cs typeface="Poppins"/>
                <a:sym typeface="Poppins"/>
              </a:rPr>
              <a:t>Inside Art Museum è una piattaforma aperta, ambiziosa e replicabile.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AAAAAA"/>
                </a:solidFill>
                <a:latin typeface="Poppins"/>
                <a:ea typeface="Poppins"/>
                <a:cs typeface="Poppins"/>
                <a:sym typeface="Poppins"/>
              </a:rPr>
              <a:t>È un nuovo modo di portare l’arte nella società.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AAAAAA"/>
                </a:solidFill>
                <a:latin typeface="Poppins"/>
                <a:ea typeface="Poppins"/>
                <a:cs typeface="Poppins"/>
                <a:sym typeface="Poppins"/>
              </a:rPr>
              <a:t>È un museo che cresce città dopo città, spazio dopo spazio, incontro dopo incontro.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00" name="Google Shape;300;p12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12"/>
          <p:cNvSpPr/>
          <p:nvPr/>
        </p:nvSpPr>
        <p:spPr>
          <a:xfrm>
            <a:off x="365760" y="4645152"/>
            <a:ext cx="841248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200"/>
              <a:buFont typeface="Georgia"/>
              <a:buNone/>
            </a:pPr>
            <a:r>
              <a:rPr b="1" i="1" lang="en-US" sz="1200" u="none" cap="none" strike="noStrike">
                <a:solidFill>
                  <a:srgbClr val="0A0A0A"/>
                </a:solidFill>
                <a:latin typeface="Georgia"/>
                <a:ea typeface="Georgia"/>
                <a:cs typeface="Georgia"/>
                <a:sym typeface="Georgia"/>
              </a:rPr>
              <a:t>Non un museo da visitare. Un museo da incontrare.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2" name="Google Shape;302;p12" title="insideart_logotipo_cmyk_k100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82600" y="-320290"/>
            <a:ext cx="2261399" cy="160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3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13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</a:pPr>
            <a:r>
              <a:rPr i="0" lang="en-US" sz="22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CONTATTI</a:t>
            </a:r>
            <a:endParaRPr i="0" sz="2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10" name="Google Shape;310;p13"/>
          <p:cNvSpPr/>
          <p:nvPr/>
        </p:nvSpPr>
        <p:spPr>
          <a:xfrm>
            <a:off x="457200" y="1371600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2800"/>
              <a:buFont typeface="Georgia"/>
              <a:buNone/>
            </a:pPr>
            <a:r>
              <a:rPr i="0" lang="en-US" sz="28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INSIDE ART MUSEUM</a:t>
            </a:r>
            <a:endParaRPr i="0" sz="28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11" name="Google Shape;311;p13"/>
          <p:cNvSpPr/>
          <p:nvPr/>
        </p:nvSpPr>
        <p:spPr>
          <a:xfrm>
            <a:off x="457200" y="1965960"/>
            <a:ext cx="4114800" cy="13716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13"/>
          <p:cNvSpPr/>
          <p:nvPr/>
        </p:nvSpPr>
        <p:spPr>
          <a:xfrm>
            <a:off x="457200" y="2194560"/>
            <a:ext cx="36576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Guido Talarico</a:t>
            </a:r>
            <a:endParaRPr i="0" sz="16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13" name="Google Shape;313;p13"/>
          <p:cNvSpPr/>
          <p:nvPr/>
        </p:nvSpPr>
        <p:spPr>
          <a:xfrm>
            <a:off x="457200" y="26060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300"/>
              <a:buFont typeface="Calibri"/>
              <a:buNone/>
            </a:pPr>
            <a:r>
              <a:rPr i="0" lang="en-US" sz="1300" u="none" cap="none" strike="noStrike">
                <a:solidFill>
                  <a:srgbClr val="555555"/>
                </a:solidFill>
                <a:latin typeface="Poppins"/>
                <a:ea typeface="Poppins"/>
                <a:cs typeface="Poppins"/>
                <a:sym typeface="Poppins"/>
              </a:rPr>
              <a:t>guido@insideart.eu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14" name="Google Shape;314;p13"/>
          <p:cNvSpPr/>
          <p:nvPr/>
        </p:nvSpPr>
        <p:spPr>
          <a:xfrm>
            <a:off x="457200" y="3108960"/>
            <a:ext cx="36576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Fabrizia Carabelli</a:t>
            </a:r>
            <a:endParaRPr i="0" sz="16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15" name="Google Shape;315;p13"/>
          <p:cNvSpPr/>
          <p:nvPr/>
        </p:nvSpPr>
        <p:spPr>
          <a:xfrm>
            <a:off x="457200" y="3520440"/>
            <a:ext cx="3657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300"/>
              <a:buFont typeface="Calibri"/>
              <a:buNone/>
            </a:pPr>
            <a:r>
              <a:rPr i="0" lang="en-US" sz="1300" u="none" cap="none" strike="noStrike">
                <a:solidFill>
                  <a:srgbClr val="555555"/>
                </a:solidFill>
                <a:latin typeface="Poppins"/>
                <a:ea typeface="Poppins"/>
                <a:cs typeface="Poppins"/>
                <a:sym typeface="Poppins"/>
              </a:rPr>
              <a:t>f.carabelli@insideart.eu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16" name="Google Shape;316;p13"/>
          <p:cNvSpPr/>
          <p:nvPr/>
        </p:nvSpPr>
        <p:spPr>
          <a:xfrm>
            <a:off x="5029200" y="1828800"/>
            <a:ext cx="3657600" cy="2286000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13"/>
          <p:cNvSpPr/>
          <p:nvPr/>
        </p:nvSpPr>
        <p:spPr>
          <a:xfrm>
            <a:off x="5166360" y="1965960"/>
            <a:ext cx="338328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Georgia"/>
              <a:buNone/>
            </a:pPr>
            <a:r>
              <a:rPr i="0" lang="en-US" sz="20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insideart.eu</a:t>
            </a:r>
            <a:endParaRPr i="0" sz="20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18" name="Google Shape;318;p13"/>
          <p:cNvSpPr/>
          <p:nvPr/>
        </p:nvSpPr>
        <p:spPr>
          <a:xfrm>
            <a:off x="5166360" y="2542032"/>
            <a:ext cx="2560320" cy="13716"/>
          </a:xfrm>
          <a:prstGeom prst="rect">
            <a:avLst/>
          </a:prstGeom>
          <a:solidFill>
            <a:srgbClr val="444444"/>
          </a:solidFill>
          <a:ln cap="flat" cmpd="sng" w="12700">
            <a:solidFill>
              <a:srgbClr val="44444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13"/>
          <p:cNvSpPr/>
          <p:nvPr/>
        </p:nvSpPr>
        <p:spPr>
          <a:xfrm>
            <a:off x="5166360" y="2651760"/>
            <a:ext cx="338328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AAAAAA"/>
                </a:solidFill>
                <a:latin typeface="Poppins"/>
                <a:ea typeface="Poppins"/>
                <a:cs typeface="Poppins"/>
                <a:sym typeface="Poppins"/>
              </a:rPr>
              <a:t>Talent Prize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AAAAAA"/>
                </a:solidFill>
                <a:latin typeface="Poppins"/>
                <a:ea typeface="Poppins"/>
                <a:cs typeface="Poppins"/>
                <a:sym typeface="Poppins"/>
              </a:rPr>
              <a:t>Arte contemporanea emergente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AAAAAA"/>
                </a:solidFill>
                <a:latin typeface="Poppins"/>
                <a:ea typeface="Poppins"/>
                <a:cs typeface="Poppins"/>
                <a:sym typeface="Poppins"/>
              </a:rPr>
              <a:t>~20 edizioni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320" name="Google Shape;320;p13" title="insideart_logotipo_cmyk_k100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82600" y="-320290"/>
            <a:ext cx="2261399" cy="160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2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</a:pPr>
            <a:r>
              <a:rPr i="0" lang="en-US" sz="22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LA VISIONE</a:t>
            </a:r>
            <a:endParaRPr i="0" sz="2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457200" y="1143000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2000"/>
              <a:buFont typeface="Georgia"/>
              <a:buNone/>
            </a:pPr>
            <a:r>
              <a:rPr i="1" lang="en-US" sz="20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Portare l’arte dove normalmente non arriva.</a:t>
            </a:r>
            <a:endParaRPr i="0" sz="20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457200" y="1783080"/>
            <a:ext cx="822960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i="0" lang="en-US" sz="1300" u="none" cap="none" strike="noStrike">
                <a:solidFill>
                  <a:srgbClr val="1A1A1A"/>
                </a:solidFill>
                <a:latin typeface="Poppins"/>
                <a:ea typeface="Poppins"/>
                <a:cs typeface="Poppins"/>
                <a:sym typeface="Poppins"/>
              </a:rPr>
              <a:t>Inside Art Museum nasce da un’idea semplice e radicale: se una parte importante del pubblico non frequenta i musei, deve essere il museo ad andare verso il pubblico.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457200" y="2423160"/>
            <a:ext cx="822960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i="0" lang="en-US" sz="1300" u="none" cap="none" strike="noStrike">
                <a:solidFill>
                  <a:srgbClr val="1A1A1A"/>
                </a:solidFill>
                <a:latin typeface="Poppins"/>
                <a:ea typeface="Poppins"/>
                <a:cs typeface="Poppins"/>
                <a:sym typeface="Poppins"/>
              </a:rPr>
              <a:t>Il progetto trasforma affissioni, pannelli, pensiline, circuiti OOH e DOOH in una rete espositiva diffusa, capace di portare l’arte contemporanea dentro la vita quotidiana delle persone.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365760" y="3200400"/>
            <a:ext cx="2606040" cy="1463040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2"/>
          <p:cNvSpPr/>
          <p:nvPr/>
        </p:nvSpPr>
        <p:spPr>
          <a:xfrm>
            <a:off x="502920" y="3246120"/>
            <a:ext cx="233172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i="1" lang="en-US" sz="13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Non un museo chiuso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i="1" lang="en-US" sz="13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in un edificio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7" name="Google Shape;37;p2"/>
          <p:cNvSpPr/>
          <p:nvPr/>
        </p:nvSpPr>
        <p:spPr>
          <a:xfrm>
            <a:off x="3291840" y="3200400"/>
            <a:ext cx="2606040" cy="1463040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2"/>
          <p:cNvSpPr/>
          <p:nvPr/>
        </p:nvSpPr>
        <p:spPr>
          <a:xfrm>
            <a:off x="3429000" y="3246120"/>
            <a:ext cx="233172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i="1" lang="en-US" sz="13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Ma un museo aperto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i="1" lang="en-US" sz="13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 accessibile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6217920" y="3200400"/>
            <a:ext cx="2606040" cy="1463040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2"/>
          <p:cNvSpPr/>
          <p:nvPr/>
        </p:nvSpPr>
        <p:spPr>
          <a:xfrm>
            <a:off x="6355080" y="3246120"/>
            <a:ext cx="233172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i="1" lang="en-US" sz="13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Un museo urbano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i="1" lang="en-US" sz="13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 quotidiano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1" name="Google Shape;41;p2"/>
          <p:cNvSpPr/>
          <p:nvPr/>
        </p:nvSpPr>
        <p:spPr>
          <a:xfrm>
            <a:off x="8412480" y="4846320"/>
            <a:ext cx="5486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BBBBBB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BBBBBB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2" name="Google Shape;42;p2" title="insideart_logotipo_cmyk_k100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82600" y="-320290"/>
            <a:ext cx="2261399" cy="160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A0A"/>
        </a:soli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1A1A"/>
          </a:solidFill>
          <a:ln cap="flat" cmpd="sng" w="1270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3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</a:pPr>
            <a:r>
              <a:rPr i="0" lang="en-US" sz="22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IL CONCEPT</a:t>
            </a:r>
            <a:endParaRPr i="0" sz="2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0" name="Google Shape;50;p3"/>
          <p:cNvSpPr/>
          <p:nvPr/>
        </p:nvSpPr>
        <p:spPr>
          <a:xfrm>
            <a:off x="457200" y="114300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Georgia"/>
              <a:buNone/>
            </a:pPr>
            <a:r>
              <a:rPr i="1" lang="en-US" sz="17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Che cos’è Inside Art Museum</a:t>
            </a:r>
            <a:endParaRPr i="0" sz="17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1" name="Google Shape;51;p3"/>
          <p:cNvSpPr/>
          <p:nvPr/>
        </p:nvSpPr>
        <p:spPr>
          <a:xfrm>
            <a:off x="457200" y="1719072"/>
            <a:ext cx="822960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300"/>
              <a:buFont typeface="Calibri"/>
              <a:buNone/>
            </a:pPr>
            <a:r>
              <a:rPr i="0" lang="en-US" sz="1300" u="none" cap="none" strike="noStrike">
                <a:solidFill>
                  <a:srgbClr val="CCCCCC"/>
                </a:solidFill>
                <a:latin typeface="Poppins"/>
                <a:ea typeface="Poppins"/>
                <a:cs typeface="Poppins"/>
                <a:sym typeface="Poppins"/>
              </a:rPr>
              <a:t>Inside Art Museum è un museo diffuso che utilizza gli spazi pubblicitari pubblici e privati per esporre le opere di giovani artisti italiani e stranieri selezionati nell’ambito del Talent Prize.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2" name="Google Shape;52;p3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solidFill>
            <a:srgbClr val="1C1C1C"/>
          </a:solidFill>
          <a:ln cap="flat" cmpd="sng" w="12700">
            <a:solidFill>
              <a:srgbClr val="1C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3"/>
          <p:cNvSpPr/>
          <p:nvPr/>
        </p:nvSpPr>
        <p:spPr>
          <a:xfrm>
            <a:off x="457200" y="2468880"/>
            <a:ext cx="45720" cy="4572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3"/>
          <p:cNvSpPr/>
          <p:nvPr/>
        </p:nvSpPr>
        <p:spPr>
          <a:xfrm>
            <a:off x="658368" y="2487168"/>
            <a:ext cx="22860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La città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5" name="Google Shape;55;p3"/>
          <p:cNvSpPr/>
          <p:nvPr/>
        </p:nvSpPr>
        <p:spPr>
          <a:xfrm>
            <a:off x="2834640" y="2487168"/>
            <a:ext cx="56692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1300"/>
              <a:buFont typeface="Calibri"/>
              <a:buNone/>
            </a:pPr>
            <a:r>
              <a:rPr i="0" lang="en-US" sz="1300" u="none" cap="none" strike="noStrike">
                <a:solidFill>
                  <a:srgbClr val="AAAAAA"/>
                </a:solidFill>
                <a:latin typeface="Poppins"/>
                <a:ea typeface="Poppins"/>
                <a:cs typeface="Poppins"/>
                <a:sym typeface="Poppins"/>
              </a:rPr>
              <a:t>diventa spazio espositivo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6" name="Google Shape;56;p3"/>
          <p:cNvSpPr/>
          <p:nvPr/>
        </p:nvSpPr>
        <p:spPr>
          <a:xfrm>
            <a:off x="457200" y="3035808"/>
            <a:ext cx="8229600" cy="457200"/>
          </a:xfrm>
          <a:prstGeom prst="rect">
            <a:avLst/>
          </a:prstGeom>
          <a:solidFill>
            <a:srgbClr val="1C1C1C"/>
          </a:solidFill>
          <a:ln cap="flat" cmpd="sng" w="12700">
            <a:solidFill>
              <a:srgbClr val="1C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3"/>
          <p:cNvSpPr/>
          <p:nvPr/>
        </p:nvSpPr>
        <p:spPr>
          <a:xfrm>
            <a:off x="457200" y="3035808"/>
            <a:ext cx="45720" cy="4572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3"/>
          <p:cNvSpPr/>
          <p:nvPr/>
        </p:nvSpPr>
        <p:spPr>
          <a:xfrm>
            <a:off x="658368" y="3054096"/>
            <a:ext cx="22860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Il passante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2834640" y="3054096"/>
            <a:ext cx="56692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1300"/>
              <a:buFont typeface="Calibri"/>
              <a:buNone/>
            </a:pPr>
            <a:r>
              <a:rPr i="0" lang="en-US" sz="1300" u="none" cap="none" strike="noStrike">
                <a:solidFill>
                  <a:srgbClr val="AAAAAA"/>
                </a:solidFill>
                <a:latin typeface="Poppins"/>
                <a:ea typeface="Poppins"/>
                <a:cs typeface="Poppins"/>
                <a:sym typeface="Poppins"/>
              </a:rPr>
              <a:t>diventa visitatore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457200" y="3602736"/>
            <a:ext cx="8229600" cy="457200"/>
          </a:xfrm>
          <a:prstGeom prst="rect">
            <a:avLst/>
          </a:prstGeom>
          <a:solidFill>
            <a:srgbClr val="1C1C1C"/>
          </a:solidFill>
          <a:ln cap="flat" cmpd="sng" w="12700">
            <a:solidFill>
              <a:srgbClr val="1C1C1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3"/>
          <p:cNvSpPr/>
          <p:nvPr/>
        </p:nvSpPr>
        <p:spPr>
          <a:xfrm>
            <a:off x="457200" y="3602736"/>
            <a:ext cx="45720" cy="4572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3"/>
          <p:cNvSpPr/>
          <p:nvPr/>
        </p:nvSpPr>
        <p:spPr>
          <a:xfrm>
            <a:off x="658368" y="3621024"/>
            <a:ext cx="22860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La quotidianità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2834640" y="3621024"/>
            <a:ext cx="56692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1300"/>
              <a:buFont typeface="Calibri"/>
              <a:buNone/>
            </a:pPr>
            <a:r>
              <a:rPr i="0" lang="en-US" sz="1300" u="none" cap="none" strike="noStrike">
                <a:solidFill>
                  <a:srgbClr val="AAAAAA"/>
                </a:solidFill>
                <a:latin typeface="Poppins"/>
                <a:ea typeface="Poppins"/>
                <a:cs typeface="Poppins"/>
                <a:sym typeface="Poppins"/>
              </a:rPr>
              <a:t>diventa incontro con l’arte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4" name="Google Shape;64;p3"/>
          <p:cNvSpPr/>
          <p:nvPr/>
        </p:nvSpPr>
        <p:spPr>
          <a:xfrm>
            <a:off x="365760" y="4251960"/>
            <a:ext cx="8412480" cy="658368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3"/>
          <p:cNvSpPr/>
          <p:nvPr/>
        </p:nvSpPr>
        <p:spPr>
          <a:xfrm>
            <a:off x="548640" y="4279392"/>
            <a:ext cx="8046720" cy="58521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300"/>
              <a:buFont typeface="Georgia"/>
              <a:buNone/>
            </a:pPr>
            <a:r>
              <a:rPr i="1" lang="en-US" sz="13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L’obiettivo: un nuovo accesso alla cultura, più diretto, più democratico, più quotidiano.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6" name="Google Shape;66;p3"/>
          <p:cNvSpPr/>
          <p:nvPr/>
        </p:nvSpPr>
        <p:spPr>
          <a:xfrm>
            <a:off x="8412480" y="4892040"/>
            <a:ext cx="5486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55555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7" name="Google Shape;67;p3" title="insideart_logotipo_cmyk_k100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82600" y="-320290"/>
            <a:ext cx="2261399" cy="160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4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Georgia"/>
              <a:buNone/>
            </a:pPr>
            <a:r>
              <a:rPr i="0" lang="en-US" sz="19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GLI ARTISTI &amp; IL VALORE CURATORIALE</a:t>
            </a:r>
            <a:endParaRPr i="0" sz="19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5" name="Google Shape;75;p4"/>
          <p:cNvSpPr/>
          <p:nvPr/>
        </p:nvSpPr>
        <p:spPr>
          <a:xfrm>
            <a:off x="457200" y="1143000"/>
            <a:ext cx="39319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500"/>
              <a:buFont typeface="Georgia"/>
              <a:buNone/>
            </a:pPr>
            <a:r>
              <a:rPr b="1" i="0" lang="en-US" sz="15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I giovani talenti al centro</a:t>
            </a:r>
            <a:endParaRPr i="0" sz="15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6" name="Google Shape;76;p4"/>
          <p:cNvSpPr/>
          <p:nvPr/>
        </p:nvSpPr>
        <p:spPr>
          <a:xfrm>
            <a:off x="457200" y="1627632"/>
            <a:ext cx="393192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1A1A1A"/>
                </a:solidFill>
                <a:latin typeface="Poppins"/>
                <a:ea typeface="Poppins"/>
                <a:cs typeface="Poppins"/>
                <a:sym typeface="Poppins"/>
              </a:rPr>
              <a:t>Le opere esposte saranno selezionate tra gli artisti vincitori, finalisti e talenti individuati nell’ambito del Talent Prize, il concorso ideato e fondato da Guido Talarico.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7" name="Google Shape;77;p4"/>
          <p:cNvSpPr/>
          <p:nvPr/>
        </p:nvSpPr>
        <p:spPr>
          <a:xfrm>
            <a:off x="457200" y="2423160"/>
            <a:ext cx="393192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1A1A1A"/>
                </a:solidFill>
                <a:latin typeface="Poppins"/>
                <a:ea typeface="Poppins"/>
                <a:cs typeface="Poppins"/>
                <a:sym typeface="Poppins"/>
              </a:rPr>
              <a:t>In quasi vent’anni di attività, il Talent Prize si è affermato come uno dei più autorevoli osservatori sulla creatività emergente internazionale.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78" name="Google Shape;78;p4"/>
          <p:cNvSpPr/>
          <p:nvPr/>
        </p:nvSpPr>
        <p:spPr>
          <a:xfrm>
            <a:off x="457200" y="3200400"/>
            <a:ext cx="3931920" cy="1463040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4"/>
          <p:cNvSpPr/>
          <p:nvPr/>
        </p:nvSpPr>
        <p:spPr>
          <a:xfrm>
            <a:off x="594360" y="3246120"/>
            <a:ext cx="16459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Georgia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~20 anni</a:t>
            </a:r>
            <a:endParaRPr i="0" sz="24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0" name="Google Shape;80;p4"/>
          <p:cNvSpPr/>
          <p:nvPr/>
        </p:nvSpPr>
        <p:spPr>
          <a:xfrm>
            <a:off x="594360" y="3858768"/>
            <a:ext cx="164592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1400"/>
              <a:buFont typeface="Georgia"/>
              <a:buNone/>
            </a:pPr>
            <a:r>
              <a:rPr i="0" lang="en-US" sz="1400" u="none" cap="none" strike="noStrike">
                <a:solidFill>
                  <a:srgbClr val="AAAAAA"/>
                </a:solidFill>
                <a:latin typeface="Poppins"/>
                <a:ea typeface="Poppins"/>
                <a:cs typeface="Poppins"/>
                <a:sym typeface="Poppins"/>
              </a:rPr>
              <a:t>di Talent Prize</a:t>
            </a:r>
            <a:endParaRPr i="0" sz="14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1" name="Google Shape;81;p4"/>
          <p:cNvSpPr/>
          <p:nvPr/>
        </p:nvSpPr>
        <p:spPr>
          <a:xfrm>
            <a:off x="2331720" y="3291840"/>
            <a:ext cx="1920240" cy="12801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1100"/>
              <a:buFont typeface="Calibri"/>
              <a:buNone/>
            </a:pPr>
            <a:r>
              <a:rPr i="1" lang="en-US" sz="1100" u="none" cap="none" strike="noStrike">
                <a:solidFill>
                  <a:srgbClr val="AAAAAA"/>
                </a:solidFill>
                <a:latin typeface="Poppins"/>
                <a:ea typeface="Poppins"/>
                <a:cs typeface="Poppins"/>
                <a:sym typeface="Poppins"/>
              </a:rPr>
              <a:t>Un patrimonio curatoriale unico, ora accessibile a tutti.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2" name="Google Shape;82;p4"/>
          <p:cNvSpPr/>
          <p:nvPr/>
        </p:nvSpPr>
        <p:spPr>
          <a:xfrm>
            <a:off x="4663440" y="1097280"/>
            <a:ext cx="10973" cy="3200400"/>
          </a:xfrm>
          <a:prstGeom prst="rect">
            <a:avLst/>
          </a:prstGeom>
          <a:solidFill>
            <a:srgbClr val="EEEEEE"/>
          </a:solidFill>
          <a:ln cap="flat" cmpd="sng" w="12700">
            <a:solidFill>
              <a:srgbClr val="EEEEE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4"/>
          <p:cNvSpPr/>
          <p:nvPr/>
        </p:nvSpPr>
        <p:spPr>
          <a:xfrm>
            <a:off x="4892040" y="1143000"/>
            <a:ext cx="39319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500"/>
              <a:buFont typeface="Georgia"/>
              <a:buNone/>
            </a:pPr>
            <a:r>
              <a:rPr b="1" i="0" lang="en-US" sz="15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Non solo visibilità, ma qualità</a:t>
            </a:r>
            <a:endParaRPr i="0" sz="15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4" name="Google Shape;84;p4"/>
          <p:cNvSpPr/>
          <p:nvPr/>
        </p:nvSpPr>
        <p:spPr>
          <a:xfrm>
            <a:off x="4892040" y="1627632"/>
            <a:ext cx="3931920" cy="8046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1A1A1A"/>
                </a:solidFill>
                <a:latin typeface="Poppins"/>
                <a:ea typeface="Poppins"/>
                <a:cs typeface="Poppins"/>
                <a:sym typeface="Poppins"/>
              </a:rPr>
              <a:t>Inside Art Museum non è una semplice operazione di arredo urbano culturale. La selezione è affidata allo stesso sguardo critico che ha reso il Talent Prize un punto di riferimento per l’arte emergente.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5" name="Google Shape;85;p4"/>
          <p:cNvSpPr/>
          <p:nvPr/>
        </p:nvSpPr>
        <p:spPr>
          <a:xfrm>
            <a:off x="4892040" y="2514600"/>
            <a:ext cx="393192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200"/>
              <a:buFont typeface="Calibri"/>
              <a:buNone/>
            </a:pPr>
            <a:r>
              <a:rPr i="1" lang="en-US" sz="12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Il progetto unisce due dimensioni fondamentali: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6" name="Google Shape;86;p4"/>
          <p:cNvSpPr/>
          <p:nvPr/>
        </p:nvSpPr>
        <p:spPr>
          <a:xfrm>
            <a:off x="4892040" y="2971800"/>
            <a:ext cx="45720" cy="384048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4"/>
          <p:cNvSpPr/>
          <p:nvPr/>
        </p:nvSpPr>
        <p:spPr>
          <a:xfrm>
            <a:off x="5074920" y="2971800"/>
            <a:ext cx="356616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Qualità curatoriale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8" name="Google Shape;88;p4"/>
          <p:cNvSpPr/>
          <p:nvPr/>
        </p:nvSpPr>
        <p:spPr>
          <a:xfrm>
            <a:off x="4892040" y="3538728"/>
            <a:ext cx="45720" cy="384048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4"/>
          <p:cNvSpPr/>
          <p:nvPr/>
        </p:nvSpPr>
        <p:spPr>
          <a:xfrm>
            <a:off x="5074920" y="3538728"/>
            <a:ext cx="356616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Massima accessibilità pubblica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0" name="Google Shape;90;p4"/>
          <p:cNvSpPr/>
          <p:nvPr/>
        </p:nvSpPr>
        <p:spPr>
          <a:xfrm>
            <a:off x="4892040" y="4206240"/>
            <a:ext cx="39319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100"/>
              <a:buFont typeface="Calibri"/>
              <a:buNone/>
            </a:pPr>
            <a:r>
              <a:rPr i="1" lang="en-US" sz="1100" u="none" cap="none" strike="noStrike">
                <a:solidFill>
                  <a:srgbClr val="555555"/>
                </a:solidFill>
                <a:latin typeface="Poppins"/>
                <a:ea typeface="Poppins"/>
                <a:cs typeface="Poppins"/>
                <a:sym typeface="Poppins"/>
              </a:rPr>
              <a:t>Ogni immagine esposta è parte di un racconto culturale coerente e riconoscibile.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1" name="Google Shape;91;p4"/>
          <p:cNvSpPr/>
          <p:nvPr/>
        </p:nvSpPr>
        <p:spPr>
          <a:xfrm>
            <a:off x="8412480" y="4846320"/>
            <a:ext cx="5486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BBBBBB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BBBBBB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2" name="Google Shape;92;p4" title="insideart_logotipo_cmyk_k100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82600" y="-320290"/>
            <a:ext cx="2261399" cy="160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A0A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5"/>
          <p:cNvSpPr/>
          <p:nvPr/>
        </p:nvSpPr>
        <p:spPr>
          <a:xfrm>
            <a:off x="457200" y="365760"/>
            <a:ext cx="5303520" cy="32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600"/>
              <a:buFont typeface="Georgia"/>
              <a:buNone/>
            </a:pPr>
            <a:r>
              <a:rPr i="0" lang="en-US" sz="46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Il museo</a:t>
            </a:r>
            <a:endParaRPr i="0" sz="46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600"/>
              <a:buFont typeface="Georgia"/>
              <a:buNone/>
            </a:pPr>
            <a:r>
              <a:rPr i="0" lang="en-US" sz="46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più grande</a:t>
            </a:r>
            <a:endParaRPr i="0" sz="46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600"/>
              <a:buFont typeface="Georgia"/>
              <a:buNone/>
            </a:pPr>
            <a:r>
              <a:rPr i="0" lang="en-US" sz="46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del mondo.</a:t>
            </a:r>
            <a:endParaRPr i="0" sz="46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99" name="Google Shape;99;p5"/>
          <p:cNvSpPr/>
          <p:nvPr/>
        </p:nvSpPr>
        <p:spPr>
          <a:xfrm>
            <a:off x="5943600" y="365760"/>
            <a:ext cx="10973" cy="4206240"/>
          </a:xfrm>
          <a:prstGeom prst="rect">
            <a:avLst/>
          </a:prstGeom>
          <a:solidFill>
            <a:srgbClr val="333333"/>
          </a:solidFill>
          <a:ln cap="flat" cmpd="sng" w="12700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5"/>
          <p:cNvSpPr/>
          <p:nvPr/>
        </p:nvSpPr>
        <p:spPr>
          <a:xfrm>
            <a:off x="6126480" y="365760"/>
            <a:ext cx="41148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5"/>
          <p:cNvSpPr/>
          <p:nvPr/>
        </p:nvSpPr>
        <p:spPr>
          <a:xfrm>
            <a:off x="6537960" y="347472"/>
            <a:ext cx="237744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CCCCCC"/>
                </a:solidFill>
                <a:latin typeface="Poppins"/>
                <a:ea typeface="Poppins"/>
                <a:cs typeface="Poppins"/>
                <a:sym typeface="Poppins"/>
              </a:rPr>
              <a:t>Numero di spazi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CCCCCC"/>
                </a:solidFill>
                <a:latin typeface="Poppins"/>
                <a:ea typeface="Poppins"/>
                <a:cs typeface="Poppins"/>
                <a:sym typeface="Poppins"/>
              </a:rPr>
              <a:t>espositivi attivati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2" name="Google Shape;102;p5"/>
          <p:cNvSpPr/>
          <p:nvPr/>
        </p:nvSpPr>
        <p:spPr>
          <a:xfrm>
            <a:off x="6126480" y="1152144"/>
            <a:ext cx="41148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5"/>
          <p:cNvSpPr/>
          <p:nvPr/>
        </p:nvSpPr>
        <p:spPr>
          <a:xfrm>
            <a:off x="6537960" y="1133856"/>
            <a:ext cx="237744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CCCCCC"/>
                </a:solidFill>
                <a:latin typeface="Poppins"/>
                <a:ea typeface="Poppins"/>
                <a:cs typeface="Poppins"/>
                <a:sym typeface="Poppins"/>
              </a:rPr>
              <a:t>Diffusione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CCCCCC"/>
                </a:solidFill>
                <a:latin typeface="Poppins"/>
                <a:ea typeface="Poppins"/>
                <a:cs typeface="Poppins"/>
                <a:sym typeface="Poppins"/>
              </a:rPr>
              <a:t>territoriale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4" name="Google Shape;104;p5"/>
          <p:cNvSpPr/>
          <p:nvPr/>
        </p:nvSpPr>
        <p:spPr>
          <a:xfrm>
            <a:off x="6126480" y="1938528"/>
            <a:ext cx="41148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5"/>
          <p:cNvSpPr/>
          <p:nvPr/>
        </p:nvSpPr>
        <p:spPr>
          <a:xfrm>
            <a:off x="6537960" y="1920240"/>
            <a:ext cx="237744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CCCCCC"/>
                </a:solidFill>
                <a:latin typeface="Poppins"/>
                <a:ea typeface="Poppins"/>
                <a:cs typeface="Poppins"/>
                <a:sym typeface="Poppins"/>
              </a:rPr>
              <a:t>Quantità di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CCCCCC"/>
                </a:solidFill>
                <a:latin typeface="Poppins"/>
                <a:ea typeface="Poppins"/>
                <a:cs typeface="Poppins"/>
                <a:sym typeface="Poppins"/>
              </a:rPr>
              <a:t>pubblico raggiunto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6" name="Google Shape;106;p5"/>
          <p:cNvSpPr/>
          <p:nvPr/>
        </p:nvSpPr>
        <p:spPr>
          <a:xfrm>
            <a:off x="6126480" y="2724912"/>
            <a:ext cx="41148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5"/>
          <p:cNvSpPr/>
          <p:nvPr/>
        </p:nvSpPr>
        <p:spPr>
          <a:xfrm>
            <a:off x="6537960" y="2706624"/>
            <a:ext cx="237744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CCCCCC"/>
                </a:solidFill>
                <a:latin typeface="Poppins"/>
                <a:ea typeface="Poppins"/>
                <a:cs typeface="Poppins"/>
                <a:sym typeface="Poppins"/>
              </a:rPr>
              <a:t>Accesso libero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CCCCCC"/>
                </a:solidFill>
                <a:latin typeface="Poppins"/>
                <a:ea typeface="Poppins"/>
                <a:cs typeface="Poppins"/>
                <a:sym typeface="Poppins"/>
              </a:rPr>
              <a:t>e gratuito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8" name="Google Shape;108;p5"/>
          <p:cNvSpPr/>
          <p:nvPr/>
        </p:nvSpPr>
        <p:spPr>
          <a:xfrm>
            <a:off x="6126480" y="3511296"/>
            <a:ext cx="41148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05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5"/>
          <p:cNvSpPr/>
          <p:nvPr/>
        </p:nvSpPr>
        <p:spPr>
          <a:xfrm>
            <a:off x="6537960" y="3493008"/>
            <a:ext cx="237744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CCCCCC"/>
                </a:solidFill>
                <a:latin typeface="Poppins"/>
                <a:ea typeface="Poppins"/>
                <a:cs typeface="Poppins"/>
                <a:sym typeface="Poppins"/>
              </a:rPr>
              <a:t>Presenza continua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CCCCCC"/>
                </a:solidFill>
                <a:latin typeface="Poppins"/>
                <a:ea typeface="Poppins"/>
                <a:cs typeface="Poppins"/>
                <a:sym typeface="Poppins"/>
              </a:rPr>
              <a:t>nella vita delle città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10" name="Google Shape;110;p5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5"/>
          <p:cNvSpPr/>
          <p:nvPr/>
        </p:nvSpPr>
        <p:spPr>
          <a:xfrm>
            <a:off x="365760" y="4663440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rPr>
              <a:t>Più spazi — più opere — più artisti valorizzati — più cittadini coinvolti.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5"/>
          <p:cNvSpPr/>
          <p:nvPr/>
        </p:nvSpPr>
        <p:spPr>
          <a:xfrm>
            <a:off x="8412480" y="4846320"/>
            <a:ext cx="5486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0A0A0A"/>
                </a:solidFill>
                <a:latin typeface="Calibri"/>
                <a:ea typeface="Calibri"/>
                <a:cs typeface="Calibri"/>
                <a:sym typeface="Calibri"/>
              </a:rPr>
              <a:t>05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6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</a:pPr>
            <a:r>
              <a:rPr i="0" lang="en-US" sz="22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GLI SPAZI &amp; IL PUBBLICO</a:t>
            </a:r>
            <a:endParaRPr i="0" sz="2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0" name="Google Shape;120;p6"/>
          <p:cNvSpPr/>
          <p:nvPr/>
        </p:nvSpPr>
        <p:spPr>
          <a:xfrm>
            <a:off x="457200" y="1143000"/>
            <a:ext cx="39319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Una nuova geografia espositiva</a:t>
            </a:r>
            <a:endParaRPr i="0" sz="14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1" name="Google Shape;121;p6"/>
          <p:cNvSpPr/>
          <p:nvPr/>
        </p:nvSpPr>
        <p:spPr>
          <a:xfrm>
            <a:off x="457200" y="1691640"/>
            <a:ext cx="45720" cy="384048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6"/>
          <p:cNvSpPr/>
          <p:nvPr/>
        </p:nvSpPr>
        <p:spPr>
          <a:xfrm>
            <a:off x="640080" y="1691640"/>
            <a:ext cx="347472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1A1A1A"/>
                </a:solidFill>
                <a:latin typeface="Poppins"/>
                <a:ea typeface="Poppins"/>
                <a:cs typeface="Poppins"/>
                <a:sym typeface="Poppins"/>
              </a:rPr>
              <a:t>Affissioni e maxi impianti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3" name="Google Shape;123;p6"/>
          <p:cNvSpPr/>
          <p:nvPr/>
        </p:nvSpPr>
        <p:spPr>
          <a:xfrm>
            <a:off x="457200" y="2240280"/>
            <a:ext cx="45720" cy="384048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6"/>
          <p:cNvSpPr/>
          <p:nvPr/>
        </p:nvSpPr>
        <p:spPr>
          <a:xfrm>
            <a:off x="640080" y="2240280"/>
            <a:ext cx="347472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1A1A1A"/>
                </a:solidFill>
                <a:latin typeface="Poppins"/>
                <a:ea typeface="Poppins"/>
                <a:cs typeface="Poppins"/>
                <a:sym typeface="Poppins"/>
              </a:rPr>
              <a:t>Pannelli cittadini e pensiline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5" name="Google Shape;125;p6"/>
          <p:cNvSpPr/>
          <p:nvPr/>
        </p:nvSpPr>
        <p:spPr>
          <a:xfrm>
            <a:off x="457200" y="2788920"/>
            <a:ext cx="45720" cy="384048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6"/>
          <p:cNvSpPr/>
          <p:nvPr/>
        </p:nvSpPr>
        <p:spPr>
          <a:xfrm>
            <a:off x="640080" y="2788920"/>
            <a:ext cx="347472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1A1A1A"/>
                </a:solidFill>
                <a:latin typeface="Poppins"/>
                <a:ea typeface="Poppins"/>
                <a:cs typeface="Poppins"/>
                <a:sym typeface="Poppins"/>
              </a:rPr>
              <a:t>Circuiti OOH e schermi DOOH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7" name="Google Shape;127;p6"/>
          <p:cNvSpPr/>
          <p:nvPr/>
        </p:nvSpPr>
        <p:spPr>
          <a:xfrm>
            <a:off x="457200" y="3337560"/>
            <a:ext cx="45720" cy="384048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6"/>
          <p:cNvSpPr/>
          <p:nvPr/>
        </p:nvSpPr>
        <p:spPr>
          <a:xfrm>
            <a:off x="640080" y="3337560"/>
            <a:ext cx="347472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1A1A1A"/>
                </a:solidFill>
                <a:latin typeface="Poppins"/>
                <a:ea typeface="Poppins"/>
                <a:cs typeface="Poppins"/>
                <a:sym typeface="Poppins"/>
              </a:rPr>
              <a:t>Spazi temporanei pubblici e privati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9" name="Google Shape;129;p6"/>
          <p:cNvSpPr/>
          <p:nvPr/>
        </p:nvSpPr>
        <p:spPr>
          <a:xfrm>
            <a:off x="457200" y="3931920"/>
            <a:ext cx="393192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100"/>
              <a:buFont typeface="Calibri"/>
              <a:buNone/>
            </a:pPr>
            <a:r>
              <a:rPr i="1" lang="en-US" sz="1100" u="none" cap="none" strike="noStrike">
                <a:solidFill>
                  <a:srgbClr val="555555"/>
                </a:solidFill>
                <a:latin typeface="Poppins"/>
                <a:ea typeface="Poppins"/>
                <a:cs typeface="Poppins"/>
                <a:sym typeface="Poppins"/>
              </a:rPr>
              <a:t>Ogni supporto può diventare un punto di accesso alla cultura.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100"/>
              <a:buFont typeface="Calibri"/>
              <a:buNone/>
            </a:pPr>
            <a:r>
              <a:rPr i="1" lang="en-US" sz="1100" u="none" cap="none" strike="noStrike">
                <a:solidFill>
                  <a:srgbClr val="555555"/>
                </a:solidFill>
                <a:latin typeface="Poppins"/>
                <a:ea typeface="Poppins"/>
                <a:cs typeface="Poppins"/>
                <a:sym typeface="Poppins"/>
              </a:rPr>
              <a:t>Ogni città può diventare un museo diffuso.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30" name="Google Shape;130;p6"/>
          <p:cNvSpPr/>
          <p:nvPr/>
        </p:nvSpPr>
        <p:spPr>
          <a:xfrm>
            <a:off x="4663440" y="1097280"/>
            <a:ext cx="10973" cy="3200400"/>
          </a:xfrm>
          <a:prstGeom prst="rect">
            <a:avLst/>
          </a:prstGeom>
          <a:solidFill>
            <a:srgbClr val="EEEEEE"/>
          </a:solidFill>
          <a:ln cap="flat" cmpd="sng" w="12700">
            <a:solidFill>
              <a:srgbClr val="EEEEE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6"/>
          <p:cNvSpPr/>
          <p:nvPr/>
        </p:nvSpPr>
        <p:spPr>
          <a:xfrm>
            <a:off x="4892040" y="1143000"/>
            <a:ext cx="39319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Un museo per chi non va al museo</a:t>
            </a:r>
            <a:endParaRPr i="0" sz="14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32" name="Google Shape;132;p6"/>
          <p:cNvSpPr/>
          <p:nvPr/>
        </p:nvSpPr>
        <p:spPr>
          <a:xfrm>
            <a:off x="4892040" y="1691640"/>
            <a:ext cx="45720" cy="347472"/>
          </a:xfrm>
          <a:prstGeom prst="rect">
            <a:avLst/>
          </a:prstGeom>
          <a:solidFill>
            <a:srgbClr val="1A1A1A"/>
          </a:solidFill>
          <a:ln cap="flat" cmpd="sng" w="1270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6"/>
          <p:cNvSpPr/>
          <p:nvPr/>
        </p:nvSpPr>
        <p:spPr>
          <a:xfrm>
            <a:off x="5074920" y="1691640"/>
            <a:ext cx="36118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1A1A1A"/>
                </a:solidFill>
                <a:latin typeface="Poppins"/>
                <a:ea typeface="Poppins"/>
                <a:cs typeface="Poppins"/>
                <a:sym typeface="Poppins"/>
              </a:rPr>
              <a:t>Studenti e famiglie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34" name="Google Shape;134;p6"/>
          <p:cNvSpPr/>
          <p:nvPr/>
        </p:nvSpPr>
        <p:spPr>
          <a:xfrm>
            <a:off x="4892040" y="2167128"/>
            <a:ext cx="45720" cy="347472"/>
          </a:xfrm>
          <a:prstGeom prst="rect">
            <a:avLst/>
          </a:prstGeom>
          <a:solidFill>
            <a:srgbClr val="1A1A1A"/>
          </a:solidFill>
          <a:ln cap="flat" cmpd="sng" w="1270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6"/>
          <p:cNvSpPr/>
          <p:nvPr/>
        </p:nvSpPr>
        <p:spPr>
          <a:xfrm>
            <a:off x="5074920" y="2167128"/>
            <a:ext cx="36118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1A1A1A"/>
                </a:solidFill>
                <a:latin typeface="Poppins"/>
                <a:ea typeface="Poppins"/>
                <a:cs typeface="Poppins"/>
                <a:sym typeface="Poppins"/>
              </a:rPr>
              <a:t>Pendolari e lavoratori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36" name="Google Shape;136;p6"/>
          <p:cNvSpPr/>
          <p:nvPr/>
        </p:nvSpPr>
        <p:spPr>
          <a:xfrm>
            <a:off x="4892040" y="2642616"/>
            <a:ext cx="45720" cy="347472"/>
          </a:xfrm>
          <a:prstGeom prst="rect">
            <a:avLst/>
          </a:prstGeom>
          <a:solidFill>
            <a:srgbClr val="1A1A1A"/>
          </a:solidFill>
          <a:ln cap="flat" cmpd="sng" w="1270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6"/>
          <p:cNvSpPr/>
          <p:nvPr/>
        </p:nvSpPr>
        <p:spPr>
          <a:xfrm>
            <a:off x="5074920" y="2642616"/>
            <a:ext cx="36118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1A1A1A"/>
                </a:solidFill>
                <a:latin typeface="Poppins"/>
                <a:ea typeface="Poppins"/>
                <a:cs typeface="Poppins"/>
                <a:sym typeface="Poppins"/>
              </a:rPr>
              <a:t>Turisti e visitatori occasionali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38" name="Google Shape;138;p6"/>
          <p:cNvSpPr/>
          <p:nvPr/>
        </p:nvSpPr>
        <p:spPr>
          <a:xfrm>
            <a:off x="4892040" y="3118104"/>
            <a:ext cx="45720" cy="347472"/>
          </a:xfrm>
          <a:prstGeom prst="rect">
            <a:avLst/>
          </a:prstGeom>
          <a:solidFill>
            <a:srgbClr val="1A1A1A"/>
          </a:solidFill>
          <a:ln cap="flat" cmpd="sng" w="1270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6"/>
          <p:cNvSpPr/>
          <p:nvPr/>
        </p:nvSpPr>
        <p:spPr>
          <a:xfrm>
            <a:off x="5074920" y="3118104"/>
            <a:ext cx="36118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1A1A1A"/>
                </a:solidFill>
                <a:latin typeface="Poppins"/>
                <a:ea typeface="Poppins"/>
                <a:cs typeface="Poppins"/>
                <a:sym typeface="Poppins"/>
              </a:rPr>
              <a:t>Comunità locali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40" name="Google Shape;140;p6"/>
          <p:cNvSpPr/>
          <p:nvPr/>
        </p:nvSpPr>
        <p:spPr>
          <a:xfrm>
            <a:off x="4892040" y="3593592"/>
            <a:ext cx="45720" cy="347472"/>
          </a:xfrm>
          <a:prstGeom prst="rect">
            <a:avLst/>
          </a:prstGeom>
          <a:solidFill>
            <a:srgbClr val="1A1A1A"/>
          </a:solidFill>
          <a:ln cap="flat" cmpd="sng" w="1270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6"/>
          <p:cNvSpPr/>
          <p:nvPr/>
        </p:nvSpPr>
        <p:spPr>
          <a:xfrm>
            <a:off x="5074920" y="3593592"/>
            <a:ext cx="36118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200"/>
              <a:buFont typeface="Calibri"/>
              <a:buNone/>
            </a:pPr>
            <a:r>
              <a:rPr i="0" lang="en-US" sz="1200" u="none" cap="none" strike="noStrike">
                <a:solidFill>
                  <a:srgbClr val="1A1A1A"/>
                </a:solidFill>
                <a:latin typeface="Poppins"/>
                <a:ea typeface="Poppins"/>
                <a:cs typeface="Poppins"/>
                <a:sym typeface="Poppins"/>
              </a:rPr>
              <a:t>Cittadini senza consuetudine con i luoghi culturali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42" name="Google Shape;142;p6"/>
          <p:cNvSpPr/>
          <p:nvPr/>
        </p:nvSpPr>
        <p:spPr>
          <a:xfrm>
            <a:off x="4892040" y="3931920"/>
            <a:ext cx="393192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100"/>
              <a:buFont typeface="Calibri"/>
              <a:buNone/>
            </a:pPr>
            <a:r>
              <a:rPr i="1" lang="en-US" sz="1100" u="none" cap="none" strike="noStrike">
                <a:solidFill>
                  <a:srgbClr val="555555"/>
                </a:solidFill>
                <a:latin typeface="Poppins"/>
                <a:ea typeface="Poppins"/>
                <a:cs typeface="Poppins"/>
                <a:sym typeface="Poppins"/>
              </a:rPr>
              <a:t>L’obiettivo non è solo mostrare opere, ma ampliare il pubblico dell’arte contemporanea.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43" name="Google Shape;143;p6"/>
          <p:cNvSpPr/>
          <p:nvPr/>
        </p:nvSpPr>
        <p:spPr>
          <a:xfrm>
            <a:off x="8412480" y="4846320"/>
            <a:ext cx="5486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BBBBBB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BBBBBB"/>
                </a:solidFill>
                <a:latin typeface="Calibri"/>
                <a:ea typeface="Calibri"/>
                <a:cs typeface="Calibri"/>
                <a:sym typeface="Calibri"/>
              </a:rPr>
              <a:t>06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4" name="Google Shape;144;p6" title="insideart_logotipo_cmyk_k100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82600" y="-320290"/>
            <a:ext cx="2261399" cy="160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A0A"/>
        </a:soli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7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1A1A"/>
          </a:solidFill>
          <a:ln cap="flat" cmpd="sng" w="1270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7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</a:pPr>
            <a:r>
              <a:rPr i="0" lang="en-US" sz="22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IMPATTO CULTURALE E SOCIALE</a:t>
            </a:r>
            <a:endParaRPr i="0" sz="2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52" name="Google Shape;152;p7"/>
          <p:cNvSpPr/>
          <p:nvPr/>
        </p:nvSpPr>
        <p:spPr>
          <a:xfrm>
            <a:off x="365760" y="1143000"/>
            <a:ext cx="4069080" cy="1536192"/>
          </a:xfrm>
          <a:prstGeom prst="rect">
            <a:avLst/>
          </a:prstGeom>
          <a:solidFill>
            <a:srgbClr val="161616"/>
          </a:solidFill>
          <a:ln cap="flat" cmpd="sng" w="12700">
            <a:solidFill>
              <a:srgbClr val="16161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7"/>
          <p:cNvSpPr/>
          <p:nvPr/>
        </p:nvSpPr>
        <p:spPr>
          <a:xfrm>
            <a:off x="365760" y="1143000"/>
            <a:ext cx="4069080" cy="384048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7"/>
          <p:cNvSpPr/>
          <p:nvPr/>
        </p:nvSpPr>
        <p:spPr>
          <a:xfrm>
            <a:off x="502920" y="1161288"/>
            <a:ext cx="37490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CULTURALE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55" name="Google Shape;155;p7"/>
          <p:cNvSpPr/>
          <p:nvPr/>
        </p:nvSpPr>
        <p:spPr>
          <a:xfrm>
            <a:off x="502920" y="1600200"/>
            <a:ext cx="374904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BBBBB"/>
              </a:buClr>
              <a:buSzPts val="1100"/>
              <a:buFont typeface="Calibri"/>
              <a:buNone/>
            </a:pPr>
            <a:r>
              <a:rPr i="0" lang="en-US" sz="1100" u="none" cap="none" strike="noStrike">
                <a:solidFill>
                  <a:srgbClr val="BBBBBB"/>
                </a:solidFill>
                <a:latin typeface="Poppins"/>
                <a:ea typeface="Poppins"/>
                <a:cs typeface="Poppins"/>
                <a:sym typeface="Poppins"/>
              </a:rPr>
              <a:t>Porta l’arte contemporanea fuori dai luoghi specialistici e la rende parte della vita pubblica.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56" name="Google Shape;156;p7"/>
          <p:cNvSpPr/>
          <p:nvPr/>
        </p:nvSpPr>
        <p:spPr>
          <a:xfrm>
            <a:off x="4754880" y="1143000"/>
            <a:ext cx="4069080" cy="1536192"/>
          </a:xfrm>
          <a:prstGeom prst="rect">
            <a:avLst/>
          </a:prstGeom>
          <a:solidFill>
            <a:srgbClr val="161616"/>
          </a:solidFill>
          <a:ln cap="flat" cmpd="sng" w="12700">
            <a:solidFill>
              <a:srgbClr val="16161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7"/>
          <p:cNvSpPr/>
          <p:nvPr/>
        </p:nvSpPr>
        <p:spPr>
          <a:xfrm>
            <a:off x="4754880" y="1143000"/>
            <a:ext cx="4069080" cy="384048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7"/>
          <p:cNvSpPr/>
          <p:nvPr/>
        </p:nvSpPr>
        <p:spPr>
          <a:xfrm>
            <a:off x="4892040" y="1161288"/>
            <a:ext cx="37490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SOCIALE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59" name="Google Shape;159;p7"/>
          <p:cNvSpPr/>
          <p:nvPr/>
        </p:nvSpPr>
        <p:spPr>
          <a:xfrm>
            <a:off x="4892040" y="1600200"/>
            <a:ext cx="374904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BBBBB"/>
              </a:buClr>
              <a:buSzPts val="1100"/>
              <a:buFont typeface="Calibri"/>
              <a:buNone/>
            </a:pPr>
            <a:r>
              <a:rPr i="0" lang="en-US" sz="1100" u="none" cap="none" strike="noStrike">
                <a:solidFill>
                  <a:srgbClr val="BBBBBB"/>
                </a:solidFill>
                <a:latin typeface="Poppins"/>
                <a:ea typeface="Poppins"/>
                <a:cs typeface="Poppins"/>
                <a:sym typeface="Poppins"/>
              </a:rPr>
              <a:t>Riduce la distanza tra cultura e cittadinanza, rendendo l’arte un diritto condiviso.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60" name="Google Shape;160;p7"/>
          <p:cNvSpPr/>
          <p:nvPr/>
        </p:nvSpPr>
        <p:spPr>
          <a:xfrm>
            <a:off x="365760" y="2862072"/>
            <a:ext cx="4069080" cy="1536192"/>
          </a:xfrm>
          <a:prstGeom prst="rect">
            <a:avLst/>
          </a:prstGeom>
          <a:solidFill>
            <a:srgbClr val="161616"/>
          </a:solidFill>
          <a:ln cap="flat" cmpd="sng" w="12700">
            <a:solidFill>
              <a:srgbClr val="16161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7"/>
          <p:cNvSpPr/>
          <p:nvPr/>
        </p:nvSpPr>
        <p:spPr>
          <a:xfrm>
            <a:off x="365760" y="2862072"/>
            <a:ext cx="4069080" cy="384048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7"/>
          <p:cNvSpPr/>
          <p:nvPr/>
        </p:nvSpPr>
        <p:spPr>
          <a:xfrm>
            <a:off x="502920" y="2880360"/>
            <a:ext cx="37490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URBANO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63" name="Google Shape;163;p7"/>
          <p:cNvSpPr/>
          <p:nvPr/>
        </p:nvSpPr>
        <p:spPr>
          <a:xfrm>
            <a:off x="502920" y="3319272"/>
            <a:ext cx="374904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BBBBB"/>
              </a:buClr>
              <a:buSzPts val="1100"/>
              <a:buFont typeface="Calibri"/>
              <a:buNone/>
            </a:pPr>
            <a:r>
              <a:rPr i="0" lang="en-US" sz="1100" u="none" cap="none" strike="noStrike">
                <a:solidFill>
                  <a:srgbClr val="BBBBBB"/>
                </a:solidFill>
                <a:latin typeface="Poppins"/>
                <a:ea typeface="Poppins"/>
                <a:cs typeface="Poppins"/>
                <a:sym typeface="Poppins"/>
              </a:rPr>
              <a:t>Rilegge lo spazio pubblico come luogo di significato, non solo di transito o comunicazione commerciale.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64" name="Google Shape;164;p7"/>
          <p:cNvSpPr/>
          <p:nvPr/>
        </p:nvSpPr>
        <p:spPr>
          <a:xfrm>
            <a:off x="4754880" y="2862072"/>
            <a:ext cx="4069080" cy="1536192"/>
          </a:xfrm>
          <a:prstGeom prst="rect">
            <a:avLst/>
          </a:prstGeom>
          <a:solidFill>
            <a:srgbClr val="161616"/>
          </a:solidFill>
          <a:ln cap="flat" cmpd="sng" w="12700">
            <a:solidFill>
              <a:srgbClr val="16161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7"/>
          <p:cNvSpPr/>
          <p:nvPr/>
        </p:nvSpPr>
        <p:spPr>
          <a:xfrm>
            <a:off x="4754880" y="2862072"/>
            <a:ext cx="4069080" cy="384048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7"/>
          <p:cNvSpPr/>
          <p:nvPr/>
        </p:nvSpPr>
        <p:spPr>
          <a:xfrm>
            <a:off x="4892040" y="2880360"/>
            <a:ext cx="37490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PER GLI ARTISTI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67" name="Google Shape;167;p7"/>
          <p:cNvSpPr/>
          <p:nvPr/>
        </p:nvSpPr>
        <p:spPr>
          <a:xfrm>
            <a:off x="4892040" y="3319272"/>
            <a:ext cx="374904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BBBBBB"/>
              </a:buClr>
              <a:buSzPts val="1100"/>
              <a:buFont typeface="Calibri"/>
              <a:buNone/>
            </a:pPr>
            <a:r>
              <a:rPr i="0" lang="en-US" sz="1100" u="none" cap="none" strike="noStrike">
                <a:solidFill>
                  <a:srgbClr val="BBBBBB"/>
                </a:solidFill>
                <a:latin typeface="Poppins"/>
                <a:ea typeface="Poppins"/>
                <a:cs typeface="Poppins"/>
                <a:sym typeface="Poppins"/>
              </a:rPr>
              <a:t>Offre visibilità concreta, autorevolezza e contatto con pubblici nuovi e inediti.</a:t>
            </a:r>
            <a:endParaRPr i="0" sz="11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68" name="Google Shape;168;p7"/>
          <p:cNvSpPr/>
          <p:nvPr/>
        </p:nvSpPr>
        <p:spPr>
          <a:xfrm>
            <a:off x="8412480" y="4892040"/>
            <a:ext cx="5486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55555"/>
                </a:solidFill>
                <a:latin typeface="Calibri"/>
                <a:ea typeface="Calibri"/>
                <a:cs typeface="Calibri"/>
                <a:sym typeface="Calibri"/>
              </a:rPr>
              <a:t>07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9" name="Google Shape;169;p7" title="insideart_logotipo_cmyk_k100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82600" y="-320290"/>
            <a:ext cx="2261399" cy="160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8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</a:pPr>
            <a:r>
              <a:rPr i="0" lang="en-US" sz="22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L’ECOSISTEMA MEDIATICO DI INSIDE ART</a:t>
            </a:r>
            <a:endParaRPr i="0" sz="2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77" name="Google Shape;177;p8"/>
          <p:cNvSpPr/>
          <p:nvPr/>
        </p:nvSpPr>
        <p:spPr>
          <a:xfrm>
            <a:off x="457200" y="114300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1300"/>
              <a:buFont typeface="Calibri"/>
              <a:buNone/>
            </a:pPr>
            <a:r>
              <a:rPr i="0" lang="en-US" sz="1300" u="none" cap="none" strike="noStrike">
                <a:solidFill>
                  <a:srgbClr val="1A1A1A"/>
                </a:solidFill>
                <a:latin typeface="Poppins"/>
                <a:ea typeface="Poppins"/>
                <a:cs typeface="Poppins"/>
                <a:sym typeface="Poppins"/>
              </a:rPr>
              <a:t>Inside Art Museum nasce dentro un ecosistema culturale integrato che da oltre vent’anni opera all’incrocio tra arte contemporanea, informazione, editoria ed eventi.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78" name="Google Shape;178;p8"/>
          <p:cNvSpPr/>
          <p:nvPr/>
        </p:nvSpPr>
        <p:spPr>
          <a:xfrm>
            <a:off x="365760" y="1874520"/>
            <a:ext cx="1920240" cy="1143000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8"/>
          <p:cNvSpPr/>
          <p:nvPr/>
        </p:nvSpPr>
        <p:spPr>
          <a:xfrm>
            <a:off x="457200" y="1920240"/>
            <a:ext cx="17373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536.000</a:t>
            </a:r>
            <a:endParaRPr i="0" sz="2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0" name="Google Shape;180;p8"/>
          <p:cNvSpPr/>
          <p:nvPr/>
        </p:nvSpPr>
        <p:spPr>
          <a:xfrm>
            <a:off x="457200" y="2487168"/>
            <a:ext cx="17373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1000"/>
              <a:buFont typeface="Calibri"/>
              <a:buNone/>
            </a:pPr>
            <a:r>
              <a:rPr i="0" lang="en-US" sz="1000" u="none" cap="none" strike="noStrike">
                <a:solidFill>
                  <a:srgbClr val="AAAAAA"/>
                </a:solidFill>
                <a:latin typeface="Poppins"/>
                <a:ea typeface="Poppins"/>
                <a:cs typeface="Poppins"/>
                <a:sym typeface="Poppins"/>
              </a:rPr>
              <a:t>Utenti attivi</a:t>
            </a:r>
            <a:endParaRPr i="0" sz="10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1" name="Google Shape;181;p8"/>
          <p:cNvSpPr/>
          <p:nvPr/>
        </p:nvSpPr>
        <p:spPr>
          <a:xfrm>
            <a:off x="2468880" y="1874520"/>
            <a:ext cx="1920240" cy="1143000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8"/>
          <p:cNvSpPr/>
          <p:nvPr/>
        </p:nvSpPr>
        <p:spPr>
          <a:xfrm>
            <a:off x="2560320" y="1920240"/>
            <a:ext cx="17373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1,1 M</a:t>
            </a:r>
            <a:endParaRPr i="0" sz="2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3" name="Google Shape;183;p8"/>
          <p:cNvSpPr/>
          <p:nvPr/>
        </p:nvSpPr>
        <p:spPr>
          <a:xfrm>
            <a:off x="2560320" y="2487168"/>
            <a:ext cx="17373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1000"/>
              <a:buFont typeface="Calibri"/>
              <a:buNone/>
            </a:pPr>
            <a:r>
              <a:rPr i="0" lang="en-US" sz="1000" u="none" cap="none" strike="noStrike">
                <a:solidFill>
                  <a:srgbClr val="AAAAAA"/>
                </a:solidFill>
                <a:latin typeface="Poppins"/>
                <a:ea typeface="Poppins"/>
                <a:cs typeface="Poppins"/>
                <a:sym typeface="Poppins"/>
              </a:rPr>
              <a:t>Impression</a:t>
            </a:r>
            <a:endParaRPr i="0" sz="10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4" name="Google Shape;184;p8"/>
          <p:cNvSpPr/>
          <p:nvPr/>
        </p:nvSpPr>
        <p:spPr>
          <a:xfrm>
            <a:off x="4572000" y="1874520"/>
            <a:ext cx="1920240" cy="1143000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8"/>
          <p:cNvSpPr/>
          <p:nvPr/>
        </p:nvSpPr>
        <p:spPr>
          <a:xfrm>
            <a:off x="4663440" y="1920240"/>
            <a:ext cx="17373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380.000</a:t>
            </a:r>
            <a:endParaRPr i="0" sz="2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6" name="Google Shape;186;p8"/>
          <p:cNvSpPr/>
          <p:nvPr/>
        </p:nvSpPr>
        <p:spPr>
          <a:xfrm>
            <a:off x="4663440" y="2487168"/>
            <a:ext cx="17373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1000"/>
              <a:buFont typeface="Calibri"/>
              <a:buNone/>
            </a:pPr>
            <a:r>
              <a:rPr i="0" lang="en-US" sz="1000" u="none" cap="none" strike="noStrike">
                <a:solidFill>
                  <a:srgbClr val="AAAAAA"/>
                </a:solidFill>
                <a:latin typeface="Poppins"/>
                <a:ea typeface="Poppins"/>
                <a:cs typeface="Poppins"/>
                <a:sym typeface="Poppins"/>
              </a:rPr>
              <a:t>Follower cumulativi</a:t>
            </a:r>
            <a:endParaRPr i="0" sz="10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7" name="Google Shape;187;p8"/>
          <p:cNvSpPr/>
          <p:nvPr/>
        </p:nvSpPr>
        <p:spPr>
          <a:xfrm>
            <a:off x="6675120" y="1874520"/>
            <a:ext cx="1920240" cy="1143000"/>
          </a:xfrm>
          <a:prstGeom prst="rect">
            <a:avLst/>
          </a:prstGeom>
          <a:solidFill>
            <a:srgbClr val="0A0A0A"/>
          </a:solidFill>
          <a:ln cap="flat" cmpd="sng" w="12700">
            <a:solidFill>
              <a:srgbClr val="0A0A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8"/>
          <p:cNvSpPr/>
          <p:nvPr/>
        </p:nvSpPr>
        <p:spPr>
          <a:xfrm>
            <a:off x="6766560" y="1920240"/>
            <a:ext cx="17373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5.000</a:t>
            </a:r>
            <a:endParaRPr i="0" sz="2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89" name="Google Shape;189;p8"/>
          <p:cNvSpPr/>
          <p:nvPr/>
        </p:nvSpPr>
        <p:spPr>
          <a:xfrm>
            <a:off x="6766560" y="2487168"/>
            <a:ext cx="17373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1000"/>
              <a:buFont typeface="Calibri"/>
              <a:buNone/>
            </a:pPr>
            <a:r>
              <a:rPr i="0" lang="en-US" sz="1000" u="none" cap="none" strike="noStrike">
                <a:solidFill>
                  <a:srgbClr val="AAAAAA"/>
                </a:solidFill>
                <a:latin typeface="Poppins"/>
                <a:ea typeface="Poppins"/>
                <a:cs typeface="Poppins"/>
                <a:sym typeface="Poppins"/>
              </a:rPr>
              <a:t>Copie magazine</a:t>
            </a:r>
            <a:endParaRPr i="0" sz="10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90" name="Google Shape;190;p8"/>
          <p:cNvSpPr/>
          <p:nvPr/>
        </p:nvSpPr>
        <p:spPr>
          <a:xfrm>
            <a:off x="457200" y="3182112"/>
            <a:ext cx="82296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Associated Medias Network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91" name="Google Shape;191;p8"/>
          <p:cNvSpPr/>
          <p:nvPr/>
        </p:nvSpPr>
        <p:spPr>
          <a:xfrm>
            <a:off x="365760" y="3611880"/>
            <a:ext cx="1920240" cy="1188720"/>
          </a:xfrm>
          <a:prstGeom prst="rect">
            <a:avLst/>
          </a:prstGeom>
          <a:solidFill>
            <a:srgbClr val="EEEEEE"/>
          </a:solidFill>
          <a:ln cap="flat" cmpd="sng" w="12700">
            <a:solidFill>
              <a:srgbClr val="EEEEE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8"/>
          <p:cNvSpPr/>
          <p:nvPr/>
        </p:nvSpPr>
        <p:spPr>
          <a:xfrm>
            <a:off x="457200" y="3657600"/>
            <a:ext cx="17373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36</a:t>
            </a:r>
            <a:endParaRPr i="0" sz="2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93" name="Google Shape;193;p8"/>
          <p:cNvSpPr/>
          <p:nvPr/>
        </p:nvSpPr>
        <p:spPr>
          <a:xfrm>
            <a:off x="457200" y="4224528"/>
            <a:ext cx="17373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000"/>
              <a:buFont typeface="Calibri"/>
              <a:buNone/>
            </a:pPr>
            <a:r>
              <a:rPr i="0" lang="en-US" sz="1000" u="none" cap="none" strike="noStrike">
                <a:solidFill>
                  <a:srgbClr val="555555"/>
                </a:solidFill>
                <a:latin typeface="Poppins"/>
                <a:ea typeface="Poppins"/>
                <a:cs typeface="Poppins"/>
                <a:sym typeface="Poppins"/>
              </a:rPr>
              <a:t>Siti proprietari</a:t>
            </a:r>
            <a:endParaRPr i="0" sz="10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000"/>
              <a:buFont typeface="Calibri"/>
              <a:buNone/>
            </a:pPr>
            <a:r>
              <a:rPr i="0" lang="en-US" sz="1000" u="none" cap="none" strike="noStrike">
                <a:solidFill>
                  <a:srgbClr val="555555"/>
                </a:solidFill>
                <a:latin typeface="Poppins"/>
                <a:ea typeface="Poppins"/>
                <a:cs typeface="Poppins"/>
                <a:sym typeface="Poppins"/>
              </a:rPr>
              <a:t>6 lingue</a:t>
            </a:r>
            <a:endParaRPr i="0" sz="10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94" name="Google Shape;194;p8"/>
          <p:cNvSpPr/>
          <p:nvPr/>
        </p:nvSpPr>
        <p:spPr>
          <a:xfrm>
            <a:off x="2468880" y="3611880"/>
            <a:ext cx="1920240" cy="1188720"/>
          </a:xfrm>
          <a:prstGeom prst="rect">
            <a:avLst/>
          </a:prstGeom>
          <a:solidFill>
            <a:srgbClr val="EEEEEE"/>
          </a:solidFill>
          <a:ln cap="flat" cmpd="sng" w="12700">
            <a:solidFill>
              <a:srgbClr val="EEEEE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8"/>
          <p:cNvSpPr/>
          <p:nvPr/>
        </p:nvSpPr>
        <p:spPr>
          <a:xfrm>
            <a:off x="2560320" y="3657600"/>
            <a:ext cx="17373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1,5 Mrd</a:t>
            </a:r>
            <a:endParaRPr i="0" sz="2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96" name="Google Shape;196;p8"/>
          <p:cNvSpPr/>
          <p:nvPr/>
        </p:nvSpPr>
        <p:spPr>
          <a:xfrm>
            <a:off x="2560320" y="4224528"/>
            <a:ext cx="17373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000"/>
              <a:buFont typeface="Calibri"/>
              <a:buNone/>
            </a:pPr>
            <a:r>
              <a:rPr i="0" lang="en-US" sz="1000" u="none" cap="none" strike="noStrike">
                <a:solidFill>
                  <a:srgbClr val="555555"/>
                </a:solidFill>
                <a:latin typeface="Poppins"/>
                <a:ea typeface="Poppins"/>
                <a:cs typeface="Poppins"/>
                <a:sym typeface="Poppins"/>
              </a:rPr>
              <a:t>Impression</a:t>
            </a:r>
            <a:endParaRPr i="0" sz="10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000"/>
              <a:buFont typeface="Calibri"/>
              <a:buNone/>
            </a:pPr>
            <a:r>
              <a:rPr i="0" lang="en-US" sz="1000" u="none" cap="none" strike="noStrike">
                <a:solidFill>
                  <a:srgbClr val="555555"/>
                </a:solidFill>
                <a:latin typeface="Poppins"/>
                <a:ea typeface="Poppins"/>
                <a:cs typeface="Poppins"/>
                <a:sym typeface="Poppins"/>
              </a:rPr>
              <a:t>generate</a:t>
            </a:r>
            <a:endParaRPr i="0" sz="10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97" name="Google Shape;197;p8"/>
          <p:cNvSpPr/>
          <p:nvPr/>
        </p:nvSpPr>
        <p:spPr>
          <a:xfrm>
            <a:off x="4572000" y="3611880"/>
            <a:ext cx="1920240" cy="1188720"/>
          </a:xfrm>
          <a:prstGeom prst="rect">
            <a:avLst/>
          </a:prstGeom>
          <a:solidFill>
            <a:srgbClr val="EEEEEE"/>
          </a:solidFill>
          <a:ln cap="flat" cmpd="sng" w="12700">
            <a:solidFill>
              <a:srgbClr val="EEEEE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8"/>
          <p:cNvSpPr/>
          <p:nvPr/>
        </p:nvSpPr>
        <p:spPr>
          <a:xfrm>
            <a:off x="4663440" y="3657600"/>
            <a:ext cx="17373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2 M</a:t>
            </a:r>
            <a:endParaRPr i="0" sz="2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99" name="Google Shape;199;p8"/>
          <p:cNvSpPr/>
          <p:nvPr/>
        </p:nvSpPr>
        <p:spPr>
          <a:xfrm>
            <a:off x="4663440" y="4224528"/>
            <a:ext cx="17373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000"/>
              <a:buFont typeface="Calibri"/>
              <a:buNone/>
            </a:pPr>
            <a:r>
              <a:rPr i="0" lang="en-US" sz="1000" u="none" cap="none" strike="noStrike">
                <a:solidFill>
                  <a:srgbClr val="555555"/>
                </a:solidFill>
                <a:latin typeface="Poppins"/>
                <a:ea typeface="Poppins"/>
                <a:cs typeface="Poppins"/>
                <a:sym typeface="Poppins"/>
              </a:rPr>
              <a:t>Click</a:t>
            </a:r>
            <a:endParaRPr i="0" sz="10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000"/>
              <a:buFont typeface="Calibri"/>
              <a:buNone/>
            </a:pPr>
            <a:r>
              <a:rPr i="0" lang="en-US" sz="1000" u="none" cap="none" strike="noStrike">
                <a:solidFill>
                  <a:srgbClr val="555555"/>
                </a:solidFill>
                <a:latin typeface="Poppins"/>
                <a:ea typeface="Poppins"/>
                <a:cs typeface="Poppins"/>
                <a:sym typeface="Poppins"/>
              </a:rPr>
              <a:t>registrati</a:t>
            </a:r>
            <a:endParaRPr i="0" sz="10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0" name="Google Shape;200;p8"/>
          <p:cNvSpPr/>
          <p:nvPr/>
        </p:nvSpPr>
        <p:spPr>
          <a:xfrm>
            <a:off x="6675120" y="3611880"/>
            <a:ext cx="1920240" cy="1188720"/>
          </a:xfrm>
          <a:prstGeom prst="rect">
            <a:avLst/>
          </a:prstGeom>
          <a:solidFill>
            <a:srgbClr val="EEEEEE"/>
          </a:solidFill>
          <a:ln cap="flat" cmpd="sng" w="12700">
            <a:solidFill>
              <a:srgbClr val="EEEEE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8"/>
          <p:cNvSpPr/>
          <p:nvPr/>
        </p:nvSpPr>
        <p:spPr>
          <a:xfrm>
            <a:off x="6766560" y="3657600"/>
            <a:ext cx="17373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121</a:t>
            </a:r>
            <a:endParaRPr i="0" sz="2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2" name="Google Shape;202;p8"/>
          <p:cNvSpPr/>
          <p:nvPr/>
        </p:nvSpPr>
        <p:spPr>
          <a:xfrm>
            <a:off x="6766560" y="4224528"/>
            <a:ext cx="17373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000"/>
              <a:buFont typeface="Calibri"/>
              <a:buNone/>
            </a:pPr>
            <a:r>
              <a:rPr i="0" lang="en-US" sz="1000" u="none" cap="none" strike="noStrike">
                <a:solidFill>
                  <a:srgbClr val="555555"/>
                </a:solidFill>
                <a:latin typeface="Poppins"/>
                <a:ea typeface="Poppins"/>
                <a:cs typeface="Poppins"/>
                <a:sym typeface="Poppins"/>
              </a:rPr>
              <a:t>Paesi</a:t>
            </a:r>
            <a:endParaRPr i="0" sz="10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1000"/>
              <a:buFont typeface="Calibri"/>
              <a:buNone/>
            </a:pPr>
            <a:r>
              <a:rPr i="0" lang="en-US" sz="1000" u="none" cap="none" strike="noStrike">
                <a:solidFill>
                  <a:srgbClr val="555555"/>
                </a:solidFill>
                <a:latin typeface="Poppins"/>
                <a:ea typeface="Poppins"/>
                <a:cs typeface="Poppins"/>
                <a:sym typeface="Poppins"/>
              </a:rPr>
              <a:t>raggiunti</a:t>
            </a:r>
            <a:endParaRPr i="0" sz="10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03" name="Google Shape;203;p8"/>
          <p:cNvSpPr/>
          <p:nvPr/>
        </p:nvSpPr>
        <p:spPr>
          <a:xfrm>
            <a:off x="8412480" y="4846320"/>
            <a:ext cx="5486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BBBBBB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BBBBBB"/>
                </a:solidFill>
                <a:latin typeface="Calibri"/>
                <a:ea typeface="Calibri"/>
                <a:cs typeface="Calibri"/>
                <a:sym typeface="Calibri"/>
              </a:rPr>
              <a:t>08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4" name="Google Shape;204;p8" title="insideart_logotipo_cmyk_k100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82600" y="-320290"/>
            <a:ext cx="2261399" cy="160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A0A"/>
        </a:solidFill>
      </p:bgPr>
    </p:bg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9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1A1A"/>
          </a:solidFill>
          <a:ln cap="flat" cmpd="sng" w="1270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9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Georgia"/>
              <a:buNone/>
            </a:pPr>
            <a:r>
              <a:rPr i="0" lang="en-US" sz="22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PARTNERSHIP</a:t>
            </a:r>
            <a:endParaRPr i="0" sz="2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12" name="Google Shape;212;p9"/>
          <p:cNvSpPr/>
          <p:nvPr/>
        </p:nvSpPr>
        <p:spPr>
          <a:xfrm>
            <a:off x="457200" y="114300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Georgia"/>
              <a:buNone/>
            </a:pPr>
            <a:r>
              <a:rPr i="1" lang="en-US" sz="1700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Un’alleanza tra pubblico e privato</a:t>
            </a:r>
            <a:endParaRPr i="0" sz="17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13" name="Google Shape;213;p9"/>
          <p:cNvSpPr/>
          <p:nvPr/>
        </p:nvSpPr>
        <p:spPr>
          <a:xfrm>
            <a:off x="457200" y="169164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300"/>
              <a:buFont typeface="Calibri"/>
              <a:buNone/>
            </a:pPr>
            <a:r>
              <a:rPr i="0" lang="en-US" sz="1300" u="none" cap="none" strike="noStrike">
                <a:solidFill>
                  <a:srgbClr val="CCCCCC"/>
                </a:solidFill>
                <a:latin typeface="Poppins"/>
                <a:ea typeface="Poppins"/>
                <a:cs typeface="Poppins"/>
                <a:sym typeface="Poppins"/>
              </a:rPr>
              <a:t>Il progetto si fonda su un principio semplice: ogni nuovo partner amplia il museo, aumenta il pubblico e accresce l’impatto culturale dell’iniziativa.</a:t>
            </a:r>
            <a:endParaRPr i="0" sz="13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14" name="Google Shape;214;p9"/>
          <p:cNvSpPr/>
          <p:nvPr/>
        </p:nvSpPr>
        <p:spPr>
          <a:xfrm>
            <a:off x="365750" y="2425112"/>
            <a:ext cx="2608200" cy="678600"/>
          </a:xfrm>
          <a:prstGeom prst="rect">
            <a:avLst/>
          </a:prstGeom>
          <a:solidFill>
            <a:srgbClr val="1C1C1C"/>
          </a:solidFill>
          <a:ln cap="flat" cmpd="sng" w="12700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215" name="Google Shape;215;p9"/>
          <p:cNvSpPr/>
          <p:nvPr/>
        </p:nvSpPr>
        <p:spPr>
          <a:xfrm>
            <a:off x="489943" y="2425112"/>
            <a:ext cx="2359800" cy="67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i="0" lang="en-US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Comuni</a:t>
            </a:r>
            <a:endParaRPr i="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16" name="Google Shape;216;p9"/>
          <p:cNvSpPr/>
          <p:nvPr/>
        </p:nvSpPr>
        <p:spPr>
          <a:xfrm>
            <a:off x="3222200" y="2425112"/>
            <a:ext cx="2608200" cy="678600"/>
          </a:xfrm>
          <a:prstGeom prst="rect">
            <a:avLst/>
          </a:prstGeom>
          <a:solidFill>
            <a:srgbClr val="1C1C1C"/>
          </a:solidFill>
          <a:ln cap="flat" cmpd="sng" w="12700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217" name="Google Shape;217;p9"/>
          <p:cNvSpPr/>
          <p:nvPr/>
        </p:nvSpPr>
        <p:spPr>
          <a:xfrm>
            <a:off x="3346394" y="2425112"/>
            <a:ext cx="2359800" cy="67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lang="en-US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Istituzioni Private</a:t>
            </a:r>
            <a:endParaRPr i="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18" name="Google Shape;218;p9"/>
          <p:cNvSpPr/>
          <p:nvPr/>
        </p:nvSpPr>
        <p:spPr>
          <a:xfrm>
            <a:off x="6078644" y="2409450"/>
            <a:ext cx="2608200" cy="678600"/>
          </a:xfrm>
          <a:prstGeom prst="rect">
            <a:avLst/>
          </a:prstGeom>
          <a:solidFill>
            <a:srgbClr val="1C1C1C"/>
          </a:solidFill>
          <a:ln cap="flat" cmpd="sng" w="12700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219" name="Google Shape;219;p9"/>
          <p:cNvSpPr/>
          <p:nvPr/>
        </p:nvSpPr>
        <p:spPr>
          <a:xfrm>
            <a:off x="6202838" y="2409450"/>
            <a:ext cx="2359500" cy="67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i="0" lang="en-US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Aziende</a:t>
            </a:r>
            <a:endParaRPr i="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20" name="Google Shape;220;p9"/>
          <p:cNvSpPr/>
          <p:nvPr/>
        </p:nvSpPr>
        <p:spPr>
          <a:xfrm>
            <a:off x="365750" y="3281521"/>
            <a:ext cx="2608200" cy="678600"/>
          </a:xfrm>
          <a:prstGeom prst="rect">
            <a:avLst/>
          </a:prstGeom>
          <a:solidFill>
            <a:srgbClr val="1C1C1C"/>
          </a:solidFill>
          <a:ln cap="flat" cmpd="sng" w="12700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221" name="Google Shape;221;p9"/>
          <p:cNvSpPr/>
          <p:nvPr/>
        </p:nvSpPr>
        <p:spPr>
          <a:xfrm>
            <a:off x="489943" y="3281521"/>
            <a:ext cx="2359800" cy="67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i="0" lang="en-US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Fondazioni</a:t>
            </a:r>
            <a:endParaRPr i="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22" name="Google Shape;222;p9"/>
          <p:cNvSpPr/>
          <p:nvPr/>
        </p:nvSpPr>
        <p:spPr>
          <a:xfrm>
            <a:off x="3222200" y="3281521"/>
            <a:ext cx="2608200" cy="678600"/>
          </a:xfrm>
          <a:prstGeom prst="rect">
            <a:avLst/>
          </a:prstGeom>
          <a:solidFill>
            <a:srgbClr val="1C1C1C"/>
          </a:solidFill>
          <a:ln cap="flat" cmpd="sng" w="12700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223" name="Google Shape;223;p9"/>
          <p:cNvSpPr/>
          <p:nvPr/>
        </p:nvSpPr>
        <p:spPr>
          <a:xfrm>
            <a:off x="3346394" y="3281521"/>
            <a:ext cx="2359800" cy="67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i="0" lang="en-US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Concessionarie pubblicitarie</a:t>
            </a:r>
            <a:endParaRPr i="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24" name="Google Shape;224;p9"/>
          <p:cNvSpPr/>
          <p:nvPr/>
        </p:nvSpPr>
        <p:spPr>
          <a:xfrm>
            <a:off x="6078651" y="3281521"/>
            <a:ext cx="2608200" cy="678600"/>
          </a:xfrm>
          <a:prstGeom prst="rect">
            <a:avLst/>
          </a:prstGeom>
          <a:solidFill>
            <a:srgbClr val="1C1C1C"/>
          </a:solidFill>
          <a:ln cap="flat" cmpd="sng" w="12700">
            <a:solidFill>
              <a:srgbClr val="3333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sp>
        <p:nvSpPr>
          <p:cNvPr id="225" name="Google Shape;225;p9"/>
          <p:cNvSpPr/>
          <p:nvPr/>
        </p:nvSpPr>
        <p:spPr>
          <a:xfrm>
            <a:off x="6202844" y="3281521"/>
            <a:ext cx="2359800" cy="67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i="0" lang="en-US" u="none" cap="none" strike="noStrike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Operatori del territorio</a:t>
            </a:r>
            <a:endParaRPr i="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26" name="Google Shape;226;p9"/>
          <p:cNvSpPr/>
          <p:nvPr/>
        </p:nvSpPr>
        <p:spPr>
          <a:xfrm>
            <a:off x="365760" y="4160520"/>
            <a:ext cx="8412480" cy="6400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9"/>
          <p:cNvSpPr/>
          <p:nvPr/>
        </p:nvSpPr>
        <p:spPr>
          <a:xfrm>
            <a:off x="548640" y="4206240"/>
            <a:ext cx="804672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A0A0A"/>
              </a:buClr>
              <a:buSzPts val="1200"/>
              <a:buFont typeface="Georgia"/>
              <a:buNone/>
            </a:pPr>
            <a:r>
              <a:rPr i="1" lang="en-US" sz="1200" u="none" cap="none" strike="noStrike">
                <a:solidFill>
                  <a:srgbClr val="0A0A0A"/>
                </a:solidFill>
                <a:latin typeface="Poppins"/>
                <a:ea typeface="Poppins"/>
                <a:cs typeface="Poppins"/>
                <a:sym typeface="Poppins"/>
              </a:rPr>
              <a:t>Sostenere Inside Art Museum significa associare il proprio nome a un progetto ad alto valore culturale, civico e reputazionale.</a:t>
            </a:r>
            <a:endParaRPr i="0" sz="1200" u="none" cap="none" strike="noStrike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28" name="Google Shape;228;p9"/>
          <p:cNvSpPr/>
          <p:nvPr/>
        </p:nvSpPr>
        <p:spPr>
          <a:xfrm>
            <a:off x="8412480" y="4892040"/>
            <a:ext cx="548640" cy="1828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555555"/>
              </a:buClr>
              <a:buSzPts val="900"/>
              <a:buFont typeface="Calibri"/>
              <a:buNone/>
            </a:pPr>
            <a:r>
              <a:rPr b="0" i="0" lang="en-US" sz="900" u="none" cap="none" strike="noStrike">
                <a:solidFill>
                  <a:srgbClr val="555555"/>
                </a:solidFill>
                <a:latin typeface="Calibri"/>
                <a:ea typeface="Calibri"/>
                <a:cs typeface="Calibri"/>
                <a:sym typeface="Calibri"/>
              </a:rPr>
              <a:t>09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9" name="Google Shape;229;p9" title="insideart_logotipo_cmyk_k100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82600" y="-320290"/>
            <a:ext cx="2261399" cy="160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2026-04-01T09:40:57Z</dcterms:created>
  <dc:creator>PptxGenJS</dc:creator>
</cp:coreProperties>
</file>